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0" r:id="rId5"/>
    <p:sldId id="267" r:id="rId6"/>
    <p:sldId id="258" r:id="rId7"/>
    <p:sldId id="268" r:id="rId8"/>
    <p:sldId id="269" r:id="rId9"/>
    <p:sldId id="259" r:id="rId10"/>
    <p:sldId id="277" r:id="rId11"/>
    <p:sldId id="278" r:id="rId12"/>
    <p:sldId id="260" r:id="rId13"/>
    <p:sldId id="275" r:id="rId14"/>
    <p:sldId id="274" r:id="rId15"/>
    <p:sldId id="261" r:id="rId16"/>
    <p:sldId id="262" r:id="rId17"/>
    <p:sldId id="279" r:id="rId18"/>
    <p:sldId id="280" r:id="rId19"/>
    <p:sldId id="281" r:id="rId20"/>
    <p:sldId id="264" r:id="rId21"/>
    <p:sldId id="265" r:id="rId22"/>
    <p:sldId id="266"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1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E1CB7-5F9F-4D7F-8956-B79E20C5676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274B759-4D0B-4C43-A39D-1FAF01582ABF}">
      <dgm:prSet/>
      <dgm:spPr/>
      <dgm:t>
        <a:bodyPr/>
        <a:lstStyle/>
        <a:p>
          <a:r>
            <a:rPr lang="en-US"/>
            <a:t>Git walkthrough</a:t>
          </a:r>
        </a:p>
      </dgm:t>
    </dgm:pt>
    <dgm:pt modelId="{424A3FEA-40D9-44E5-8A54-B0E8DC57482B}" type="parTrans" cxnId="{2CB6DDB1-360C-45BE-829A-541094FD1A97}">
      <dgm:prSet/>
      <dgm:spPr/>
      <dgm:t>
        <a:bodyPr/>
        <a:lstStyle/>
        <a:p>
          <a:endParaRPr lang="en-US"/>
        </a:p>
      </dgm:t>
    </dgm:pt>
    <dgm:pt modelId="{47A2A54A-C93A-4EB2-81D4-F04645DCE287}" type="sibTrans" cxnId="{2CB6DDB1-360C-45BE-829A-541094FD1A97}">
      <dgm:prSet/>
      <dgm:spPr/>
      <dgm:t>
        <a:bodyPr/>
        <a:lstStyle/>
        <a:p>
          <a:endParaRPr lang="en-US"/>
        </a:p>
      </dgm:t>
    </dgm:pt>
    <dgm:pt modelId="{331C79C7-DDD4-49F9-AF20-2DF457247CBD}">
      <dgm:prSet/>
      <dgm:spPr/>
      <dgm:t>
        <a:bodyPr/>
        <a:lstStyle/>
        <a:p>
          <a:r>
            <a:rPr lang="en-US"/>
            <a:t>Model development</a:t>
          </a:r>
        </a:p>
      </dgm:t>
    </dgm:pt>
    <dgm:pt modelId="{1B3DFAC4-A1BF-401C-BA92-F0E1134C4F8F}" type="parTrans" cxnId="{297411D9-1A2E-4B0C-A0CF-6B364E63C2A9}">
      <dgm:prSet/>
      <dgm:spPr/>
      <dgm:t>
        <a:bodyPr/>
        <a:lstStyle/>
        <a:p>
          <a:endParaRPr lang="en-US"/>
        </a:p>
      </dgm:t>
    </dgm:pt>
    <dgm:pt modelId="{FAA2EE51-E2C6-48D1-AC8F-9845E096F5FD}" type="sibTrans" cxnId="{297411D9-1A2E-4B0C-A0CF-6B364E63C2A9}">
      <dgm:prSet/>
      <dgm:spPr/>
      <dgm:t>
        <a:bodyPr/>
        <a:lstStyle/>
        <a:p>
          <a:endParaRPr lang="en-US"/>
        </a:p>
      </dgm:t>
    </dgm:pt>
    <dgm:pt modelId="{B842666A-4D8F-4B27-BE1D-F9FFCA7EAF7F}">
      <dgm:prSet/>
      <dgm:spPr/>
      <dgm:t>
        <a:bodyPr/>
        <a:lstStyle/>
        <a:p>
          <a:r>
            <a:rPr lang="en-US"/>
            <a:t>Model tuning</a:t>
          </a:r>
        </a:p>
      </dgm:t>
    </dgm:pt>
    <dgm:pt modelId="{28833C3B-E31E-4D3E-92F9-7642473BA96D}" type="parTrans" cxnId="{04001E14-40DA-4B8A-9AC1-4BA1443779FC}">
      <dgm:prSet/>
      <dgm:spPr/>
      <dgm:t>
        <a:bodyPr/>
        <a:lstStyle/>
        <a:p>
          <a:endParaRPr lang="en-US"/>
        </a:p>
      </dgm:t>
    </dgm:pt>
    <dgm:pt modelId="{7964E088-98EB-43B0-9F46-A03C7EC8B7A7}" type="sibTrans" cxnId="{04001E14-40DA-4B8A-9AC1-4BA1443779FC}">
      <dgm:prSet/>
      <dgm:spPr/>
      <dgm:t>
        <a:bodyPr/>
        <a:lstStyle/>
        <a:p>
          <a:endParaRPr lang="en-US"/>
        </a:p>
      </dgm:t>
    </dgm:pt>
    <dgm:pt modelId="{E2079A29-177F-4653-A272-348267CC2F3A}">
      <dgm:prSet/>
      <dgm:spPr/>
      <dgm:t>
        <a:bodyPr/>
        <a:lstStyle/>
        <a:p>
          <a:r>
            <a:rPr lang="en-US"/>
            <a:t>Model deployment – Flask</a:t>
          </a:r>
        </a:p>
      </dgm:t>
    </dgm:pt>
    <dgm:pt modelId="{79250CEC-EA7B-4BBA-9D96-680DB3587C1D}" type="parTrans" cxnId="{FA5FE6D2-1553-4A02-96A3-3D91FCA90F7E}">
      <dgm:prSet/>
      <dgm:spPr/>
      <dgm:t>
        <a:bodyPr/>
        <a:lstStyle/>
        <a:p>
          <a:endParaRPr lang="en-US"/>
        </a:p>
      </dgm:t>
    </dgm:pt>
    <dgm:pt modelId="{ABB9786C-6D28-4FF1-925D-208C5EFD1CE9}" type="sibTrans" cxnId="{FA5FE6D2-1553-4A02-96A3-3D91FCA90F7E}">
      <dgm:prSet/>
      <dgm:spPr/>
      <dgm:t>
        <a:bodyPr/>
        <a:lstStyle/>
        <a:p>
          <a:endParaRPr lang="en-US"/>
        </a:p>
      </dgm:t>
    </dgm:pt>
    <dgm:pt modelId="{73C1E94A-1928-49E5-9BE8-42E9A16BA7E4}">
      <dgm:prSet/>
      <dgm:spPr/>
      <dgm:t>
        <a:bodyPr/>
        <a:lstStyle/>
        <a:p>
          <a:r>
            <a:rPr lang="en-US"/>
            <a:t>Demo : Custom UI</a:t>
          </a:r>
        </a:p>
      </dgm:t>
    </dgm:pt>
    <dgm:pt modelId="{6C193526-8936-4166-8AB9-AD716C0DD006}" type="parTrans" cxnId="{D329182D-D0E3-442E-AA4C-63CA02A4E57F}">
      <dgm:prSet/>
      <dgm:spPr/>
      <dgm:t>
        <a:bodyPr/>
        <a:lstStyle/>
        <a:p>
          <a:endParaRPr lang="en-US"/>
        </a:p>
      </dgm:t>
    </dgm:pt>
    <dgm:pt modelId="{19FAF730-4C74-403B-895A-B000189AAD4A}" type="sibTrans" cxnId="{D329182D-D0E3-442E-AA4C-63CA02A4E57F}">
      <dgm:prSet/>
      <dgm:spPr/>
      <dgm:t>
        <a:bodyPr/>
        <a:lstStyle/>
        <a:p>
          <a:endParaRPr lang="en-US"/>
        </a:p>
      </dgm:t>
    </dgm:pt>
    <dgm:pt modelId="{C5DEDC7E-18D9-4D63-82E1-71C678D8F0AF}">
      <dgm:prSet/>
      <dgm:spPr/>
      <dgm:t>
        <a:bodyPr/>
        <a:lstStyle/>
        <a:p>
          <a:r>
            <a:rPr lang="en-US" dirty="0"/>
            <a:t>Final Results</a:t>
          </a:r>
        </a:p>
      </dgm:t>
    </dgm:pt>
    <dgm:pt modelId="{12E8831D-6645-4302-8C0B-9C6CEA6682C2}" type="parTrans" cxnId="{53674C42-5129-426F-821F-5144C087FA61}">
      <dgm:prSet/>
      <dgm:spPr/>
      <dgm:t>
        <a:bodyPr/>
        <a:lstStyle/>
        <a:p>
          <a:endParaRPr lang="en-US"/>
        </a:p>
      </dgm:t>
    </dgm:pt>
    <dgm:pt modelId="{80A21904-2F31-4D1D-9459-CFE4317B7487}" type="sibTrans" cxnId="{53674C42-5129-426F-821F-5144C087FA61}">
      <dgm:prSet/>
      <dgm:spPr/>
      <dgm:t>
        <a:bodyPr/>
        <a:lstStyle/>
        <a:p>
          <a:endParaRPr lang="en-US"/>
        </a:p>
      </dgm:t>
    </dgm:pt>
    <dgm:pt modelId="{C253C0CB-34F7-4A24-9102-8F680D59954D}">
      <dgm:prSet/>
      <dgm:spPr/>
      <dgm:t>
        <a:bodyPr/>
        <a:lstStyle/>
        <a:p>
          <a:r>
            <a:rPr lang="en-US"/>
            <a:t>Project Pitch</a:t>
          </a:r>
        </a:p>
      </dgm:t>
    </dgm:pt>
    <dgm:pt modelId="{476B1196-B4AE-40AA-9114-7680756A034D}" type="parTrans" cxnId="{CA56021E-761D-4788-A2BD-F63CF190AFBD}">
      <dgm:prSet/>
      <dgm:spPr/>
      <dgm:t>
        <a:bodyPr/>
        <a:lstStyle/>
        <a:p>
          <a:endParaRPr lang="en-US"/>
        </a:p>
      </dgm:t>
    </dgm:pt>
    <dgm:pt modelId="{A4D413D3-1A1B-43EB-9FEC-02B617306CC8}" type="sibTrans" cxnId="{CA56021E-761D-4788-A2BD-F63CF190AFBD}">
      <dgm:prSet/>
      <dgm:spPr/>
      <dgm:t>
        <a:bodyPr/>
        <a:lstStyle/>
        <a:p>
          <a:endParaRPr lang="en-US"/>
        </a:p>
      </dgm:t>
    </dgm:pt>
    <dgm:pt modelId="{7A5F9271-3EA8-4DD8-9EB9-F5E310A54D31}">
      <dgm:prSet/>
      <dgm:spPr/>
      <dgm:t>
        <a:bodyPr/>
        <a:lstStyle/>
        <a:p>
          <a:r>
            <a:rPr lang="en-US"/>
            <a:t>Learnings</a:t>
          </a:r>
        </a:p>
      </dgm:t>
    </dgm:pt>
    <dgm:pt modelId="{22B33415-41B5-4E92-91C6-47BF9518A337}" type="parTrans" cxnId="{4E914229-EF46-466E-B306-7066881ED5B6}">
      <dgm:prSet/>
      <dgm:spPr/>
      <dgm:t>
        <a:bodyPr/>
        <a:lstStyle/>
        <a:p>
          <a:endParaRPr lang="en-US"/>
        </a:p>
      </dgm:t>
    </dgm:pt>
    <dgm:pt modelId="{906A6702-B6F7-4C77-BC23-8F29734F9974}" type="sibTrans" cxnId="{4E914229-EF46-466E-B306-7066881ED5B6}">
      <dgm:prSet/>
      <dgm:spPr/>
      <dgm:t>
        <a:bodyPr/>
        <a:lstStyle/>
        <a:p>
          <a:endParaRPr lang="en-US"/>
        </a:p>
      </dgm:t>
    </dgm:pt>
    <dgm:pt modelId="{73888AC7-4979-4900-BAE8-EF989A0452D3}">
      <dgm:prSet/>
      <dgm:spPr/>
      <dgm:t>
        <a:bodyPr/>
        <a:lstStyle/>
        <a:p>
          <a:r>
            <a:rPr lang="en-US"/>
            <a:t>Target Audience</a:t>
          </a:r>
        </a:p>
      </dgm:t>
    </dgm:pt>
    <dgm:pt modelId="{8338C111-903F-4548-ADF5-F992B43E381D}" type="parTrans" cxnId="{29B24229-42F2-40D7-A795-FFE9AC64FA2F}">
      <dgm:prSet/>
      <dgm:spPr/>
      <dgm:t>
        <a:bodyPr/>
        <a:lstStyle/>
        <a:p>
          <a:endParaRPr lang="en-US"/>
        </a:p>
      </dgm:t>
    </dgm:pt>
    <dgm:pt modelId="{00B3D2D7-CCE7-4D7C-96FD-407D4AE98228}" type="sibTrans" cxnId="{29B24229-42F2-40D7-A795-FFE9AC64FA2F}">
      <dgm:prSet/>
      <dgm:spPr/>
      <dgm:t>
        <a:bodyPr/>
        <a:lstStyle/>
        <a:p>
          <a:endParaRPr lang="en-US"/>
        </a:p>
      </dgm:t>
    </dgm:pt>
    <dgm:pt modelId="{4BD472D9-6CD5-42A0-9C34-461612E85E1B}" type="pres">
      <dgm:prSet presAssocID="{A49E1CB7-5F9F-4D7F-8956-B79E20C56767}" presName="vert0" presStyleCnt="0">
        <dgm:presLayoutVars>
          <dgm:dir/>
          <dgm:animOne val="branch"/>
          <dgm:animLvl val="lvl"/>
        </dgm:presLayoutVars>
      </dgm:prSet>
      <dgm:spPr/>
    </dgm:pt>
    <dgm:pt modelId="{A85C5F57-B499-4076-86C6-499392F85861}" type="pres">
      <dgm:prSet presAssocID="{3274B759-4D0B-4C43-A39D-1FAF01582ABF}" presName="thickLine" presStyleLbl="alignNode1" presStyleIdx="0" presStyleCnt="9"/>
      <dgm:spPr/>
    </dgm:pt>
    <dgm:pt modelId="{B2FE4228-824C-4138-B44A-91A8D140838C}" type="pres">
      <dgm:prSet presAssocID="{3274B759-4D0B-4C43-A39D-1FAF01582ABF}" presName="horz1" presStyleCnt="0"/>
      <dgm:spPr/>
    </dgm:pt>
    <dgm:pt modelId="{C36D4A40-06B8-4B6E-B932-8841EAA0EB5D}" type="pres">
      <dgm:prSet presAssocID="{3274B759-4D0B-4C43-A39D-1FAF01582ABF}" presName="tx1" presStyleLbl="revTx" presStyleIdx="0" presStyleCnt="9"/>
      <dgm:spPr/>
    </dgm:pt>
    <dgm:pt modelId="{7A5485E3-CA49-4FA7-94E5-0CE9846F492E}" type="pres">
      <dgm:prSet presAssocID="{3274B759-4D0B-4C43-A39D-1FAF01582ABF}" presName="vert1" presStyleCnt="0"/>
      <dgm:spPr/>
    </dgm:pt>
    <dgm:pt modelId="{2F5704F0-183B-476B-B4A4-3F0FD1001821}" type="pres">
      <dgm:prSet presAssocID="{331C79C7-DDD4-49F9-AF20-2DF457247CBD}" presName="thickLine" presStyleLbl="alignNode1" presStyleIdx="1" presStyleCnt="9"/>
      <dgm:spPr/>
    </dgm:pt>
    <dgm:pt modelId="{0F09E3BF-9D2B-4E58-8728-C45FB264DA0F}" type="pres">
      <dgm:prSet presAssocID="{331C79C7-DDD4-49F9-AF20-2DF457247CBD}" presName="horz1" presStyleCnt="0"/>
      <dgm:spPr/>
    </dgm:pt>
    <dgm:pt modelId="{BD476C32-CBE8-46B3-BEDE-40650647580F}" type="pres">
      <dgm:prSet presAssocID="{331C79C7-DDD4-49F9-AF20-2DF457247CBD}" presName="tx1" presStyleLbl="revTx" presStyleIdx="1" presStyleCnt="9"/>
      <dgm:spPr/>
    </dgm:pt>
    <dgm:pt modelId="{C3EB5B97-4639-47E7-A4EA-17F81EE9D15C}" type="pres">
      <dgm:prSet presAssocID="{331C79C7-DDD4-49F9-AF20-2DF457247CBD}" presName="vert1" presStyleCnt="0"/>
      <dgm:spPr/>
    </dgm:pt>
    <dgm:pt modelId="{CC96F063-3DCC-4007-B171-BA6C9F2B91CE}" type="pres">
      <dgm:prSet presAssocID="{B842666A-4D8F-4B27-BE1D-F9FFCA7EAF7F}" presName="thickLine" presStyleLbl="alignNode1" presStyleIdx="2" presStyleCnt="9"/>
      <dgm:spPr/>
    </dgm:pt>
    <dgm:pt modelId="{1DB55F03-0947-49B2-9347-AA319884C485}" type="pres">
      <dgm:prSet presAssocID="{B842666A-4D8F-4B27-BE1D-F9FFCA7EAF7F}" presName="horz1" presStyleCnt="0"/>
      <dgm:spPr/>
    </dgm:pt>
    <dgm:pt modelId="{AA34D27D-780F-4512-A102-5D05B9D096A4}" type="pres">
      <dgm:prSet presAssocID="{B842666A-4D8F-4B27-BE1D-F9FFCA7EAF7F}" presName="tx1" presStyleLbl="revTx" presStyleIdx="2" presStyleCnt="9"/>
      <dgm:spPr/>
    </dgm:pt>
    <dgm:pt modelId="{CDF1AC8C-8BBB-413E-8CDD-F973F8B75307}" type="pres">
      <dgm:prSet presAssocID="{B842666A-4D8F-4B27-BE1D-F9FFCA7EAF7F}" presName="vert1" presStyleCnt="0"/>
      <dgm:spPr/>
    </dgm:pt>
    <dgm:pt modelId="{7FD2FA6D-C939-4126-92ED-5F9B57F98FD7}" type="pres">
      <dgm:prSet presAssocID="{E2079A29-177F-4653-A272-348267CC2F3A}" presName="thickLine" presStyleLbl="alignNode1" presStyleIdx="3" presStyleCnt="9"/>
      <dgm:spPr/>
    </dgm:pt>
    <dgm:pt modelId="{DCE810BD-BEB4-4BF8-A0FB-B701F93164DB}" type="pres">
      <dgm:prSet presAssocID="{E2079A29-177F-4653-A272-348267CC2F3A}" presName="horz1" presStyleCnt="0"/>
      <dgm:spPr/>
    </dgm:pt>
    <dgm:pt modelId="{4407AEC1-5D96-428D-9774-073DE870BB88}" type="pres">
      <dgm:prSet presAssocID="{E2079A29-177F-4653-A272-348267CC2F3A}" presName="tx1" presStyleLbl="revTx" presStyleIdx="3" presStyleCnt="9"/>
      <dgm:spPr/>
    </dgm:pt>
    <dgm:pt modelId="{926DA646-E662-4564-A548-F80993C9D823}" type="pres">
      <dgm:prSet presAssocID="{E2079A29-177F-4653-A272-348267CC2F3A}" presName="vert1" presStyleCnt="0"/>
      <dgm:spPr/>
    </dgm:pt>
    <dgm:pt modelId="{A9000C77-A94D-4DF3-8DD7-45B550A4138E}" type="pres">
      <dgm:prSet presAssocID="{73C1E94A-1928-49E5-9BE8-42E9A16BA7E4}" presName="thickLine" presStyleLbl="alignNode1" presStyleIdx="4" presStyleCnt="9"/>
      <dgm:spPr/>
    </dgm:pt>
    <dgm:pt modelId="{949B3F73-9BFA-4ED0-B0E0-B5311F322491}" type="pres">
      <dgm:prSet presAssocID="{73C1E94A-1928-49E5-9BE8-42E9A16BA7E4}" presName="horz1" presStyleCnt="0"/>
      <dgm:spPr/>
    </dgm:pt>
    <dgm:pt modelId="{D50D757D-6B1A-4163-945D-9F8C44554BFA}" type="pres">
      <dgm:prSet presAssocID="{73C1E94A-1928-49E5-9BE8-42E9A16BA7E4}" presName="tx1" presStyleLbl="revTx" presStyleIdx="4" presStyleCnt="9"/>
      <dgm:spPr/>
    </dgm:pt>
    <dgm:pt modelId="{D7CEBCB0-A251-4574-8DDB-94375071E6BF}" type="pres">
      <dgm:prSet presAssocID="{73C1E94A-1928-49E5-9BE8-42E9A16BA7E4}" presName="vert1" presStyleCnt="0"/>
      <dgm:spPr/>
    </dgm:pt>
    <dgm:pt modelId="{F1B29961-6B9C-495B-BDA9-A9F6EC22B2AF}" type="pres">
      <dgm:prSet presAssocID="{C5DEDC7E-18D9-4D63-82E1-71C678D8F0AF}" presName="thickLine" presStyleLbl="alignNode1" presStyleIdx="5" presStyleCnt="9"/>
      <dgm:spPr/>
    </dgm:pt>
    <dgm:pt modelId="{E37552D1-413E-4474-9CD6-52CCF8112BA7}" type="pres">
      <dgm:prSet presAssocID="{C5DEDC7E-18D9-4D63-82E1-71C678D8F0AF}" presName="horz1" presStyleCnt="0"/>
      <dgm:spPr/>
    </dgm:pt>
    <dgm:pt modelId="{E353BCBE-9EA1-48E3-B298-3AB4B58919C3}" type="pres">
      <dgm:prSet presAssocID="{C5DEDC7E-18D9-4D63-82E1-71C678D8F0AF}" presName="tx1" presStyleLbl="revTx" presStyleIdx="5" presStyleCnt="9"/>
      <dgm:spPr/>
    </dgm:pt>
    <dgm:pt modelId="{01EDEBED-5E94-4630-936E-EDEC34EFA272}" type="pres">
      <dgm:prSet presAssocID="{C5DEDC7E-18D9-4D63-82E1-71C678D8F0AF}" presName="vert1" presStyleCnt="0"/>
      <dgm:spPr/>
    </dgm:pt>
    <dgm:pt modelId="{05D0FA14-A292-4A6F-A23D-4639AB39F304}" type="pres">
      <dgm:prSet presAssocID="{C253C0CB-34F7-4A24-9102-8F680D59954D}" presName="thickLine" presStyleLbl="alignNode1" presStyleIdx="6" presStyleCnt="9"/>
      <dgm:spPr/>
    </dgm:pt>
    <dgm:pt modelId="{66BABB56-3D25-4788-A848-98EDCAF4CCEF}" type="pres">
      <dgm:prSet presAssocID="{C253C0CB-34F7-4A24-9102-8F680D59954D}" presName="horz1" presStyleCnt="0"/>
      <dgm:spPr/>
    </dgm:pt>
    <dgm:pt modelId="{C62B0551-3110-4C6F-8833-72A2AB002BEC}" type="pres">
      <dgm:prSet presAssocID="{C253C0CB-34F7-4A24-9102-8F680D59954D}" presName="tx1" presStyleLbl="revTx" presStyleIdx="6" presStyleCnt="9"/>
      <dgm:spPr/>
    </dgm:pt>
    <dgm:pt modelId="{B5B30D7D-F8F1-45B3-A4CF-F985553E46CA}" type="pres">
      <dgm:prSet presAssocID="{C253C0CB-34F7-4A24-9102-8F680D59954D}" presName="vert1" presStyleCnt="0"/>
      <dgm:spPr/>
    </dgm:pt>
    <dgm:pt modelId="{F1F8B315-0A27-4210-A137-67D56375447D}" type="pres">
      <dgm:prSet presAssocID="{7A5F9271-3EA8-4DD8-9EB9-F5E310A54D31}" presName="thickLine" presStyleLbl="alignNode1" presStyleIdx="7" presStyleCnt="9"/>
      <dgm:spPr/>
    </dgm:pt>
    <dgm:pt modelId="{BE1276AD-37B4-49B7-93CE-6006DC43999C}" type="pres">
      <dgm:prSet presAssocID="{7A5F9271-3EA8-4DD8-9EB9-F5E310A54D31}" presName="horz1" presStyleCnt="0"/>
      <dgm:spPr/>
    </dgm:pt>
    <dgm:pt modelId="{19E87AF4-D46F-4D7A-992A-7AD0ABD2A10D}" type="pres">
      <dgm:prSet presAssocID="{7A5F9271-3EA8-4DD8-9EB9-F5E310A54D31}" presName="tx1" presStyleLbl="revTx" presStyleIdx="7" presStyleCnt="9"/>
      <dgm:spPr/>
    </dgm:pt>
    <dgm:pt modelId="{E21F20EE-4416-4C86-93FF-DC916E8C2A50}" type="pres">
      <dgm:prSet presAssocID="{7A5F9271-3EA8-4DD8-9EB9-F5E310A54D31}" presName="vert1" presStyleCnt="0"/>
      <dgm:spPr/>
    </dgm:pt>
    <dgm:pt modelId="{CBD89847-856B-4366-BD97-06D994D26E1B}" type="pres">
      <dgm:prSet presAssocID="{73888AC7-4979-4900-BAE8-EF989A0452D3}" presName="thickLine" presStyleLbl="alignNode1" presStyleIdx="8" presStyleCnt="9"/>
      <dgm:spPr/>
    </dgm:pt>
    <dgm:pt modelId="{859BA294-7BC1-4DD2-94C1-54795B43E40B}" type="pres">
      <dgm:prSet presAssocID="{73888AC7-4979-4900-BAE8-EF989A0452D3}" presName="horz1" presStyleCnt="0"/>
      <dgm:spPr/>
    </dgm:pt>
    <dgm:pt modelId="{E08DAFCD-7F95-4430-80B4-4ACD83CCF0FE}" type="pres">
      <dgm:prSet presAssocID="{73888AC7-4979-4900-BAE8-EF989A0452D3}" presName="tx1" presStyleLbl="revTx" presStyleIdx="8" presStyleCnt="9"/>
      <dgm:spPr/>
    </dgm:pt>
    <dgm:pt modelId="{DCD84865-7BA5-4C1D-B99C-24AA0897ADC3}" type="pres">
      <dgm:prSet presAssocID="{73888AC7-4979-4900-BAE8-EF989A0452D3}" presName="vert1" presStyleCnt="0"/>
      <dgm:spPr/>
    </dgm:pt>
  </dgm:ptLst>
  <dgm:cxnLst>
    <dgm:cxn modelId="{9781BC0B-C227-447A-9D16-B68D790FD755}" type="presOf" srcId="{73C1E94A-1928-49E5-9BE8-42E9A16BA7E4}" destId="{D50D757D-6B1A-4163-945D-9F8C44554BFA}" srcOrd="0" destOrd="0" presId="urn:microsoft.com/office/officeart/2008/layout/LinedList"/>
    <dgm:cxn modelId="{20414A0E-7A0D-4A46-950E-CFC0EB2EEDA8}" type="presOf" srcId="{3274B759-4D0B-4C43-A39D-1FAF01582ABF}" destId="{C36D4A40-06B8-4B6E-B932-8841EAA0EB5D}" srcOrd="0" destOrd="0" presId="urn:microsoft.com/office/officeart/2008/layout/LinedList"/>
    <dgm:cxn modelId="{04001E14-40DA-4B8A-9AC1-4BA1443779FC}" srcId="{A49E1CB7-5F9F-4D7F-8956-B79E20C56767}" destId="{B842666A-4D8F-4B27-BE1D-F9FFCA7EAF7F}" srcOrd="2" destOrd="0" parTransId="{28833C3B-E31E-4D3E-92F9-7642473BA96D}" sibTransId="{7964E088-98EB-43B0-9F46-A03C7EC8B7A7}"/>
    <dgm:cxn modelId="{CA56021E-761D-4788-A2BD-F63CF190AFBD}" srcId="{A49E1CB7-5F9F-4D7F-8956-B79E20C56767}" destId="{C253C0CB-34F7-4A24-9102-8F680D59954D}" srcOrd="6" destOrd="0" parTransId="{476B1196-B4AE-40AA-9114-7680756A034D}" sibTransId="{A4D413D3-1A1B-43EB-9FEC-02B617306CC8}"/>
    <dgm:cxn modelId="{FA5CE128-670A-4E0D-A9E6-9215D420DF5E}" type="presOf" srcId="{B842666A-4D8F-4B27-BE1D-F9FFCA7EAF7F}" destId="{AA34D27D-780F-4512-A102-5D05B9D096A4}" srcOrd="0" destOrd="0" presId="urn:microsoft.com/office/officeart/2008/layout/LinedList"/>
    <dgm:cxn modelId="{4E914229-EF46-466E-B306-7066881ED5B6}" srcId="{A49E1CB7-5F9F-4D7F-8956-B79E20C56767}" destId="{7A5F9271-3EA8-4DD8-9EB9-F5E310A54D31}" srcOrd="7" destOrd="0" parTransId="{22B33415-41B5-4E92-91C6-47BF9518A337}" sibTransId="{906A6702-B6F7-4C77-BC23-8F29734F9974}"/>
    <dgm:cxn modelId="{29B24229-42F2-40D7-A795-FFE9AC64FA2F}" srcId="{A49E1CB7-5F9F-4D7F-8956-B79E20C56767}" destId="{73888AC7-4979-4900-BAE8-EF989A0452D3}" srcOrd="8" destOrd="0" parTransId="{8338C111-903F-4548-ADF5-F992B43E381D}" sibTransId="{00B3D2D7-CCE7-4D7C-96FD-407D4AE98228}"/>
    <dgm:cxn modelId="{FFB58429-ACD8-4F89-8B38-095B095C91F0}" type="presOf" srcId="{C253C0CB-34F7-4A24-9102-8F680D59954D}" destId="{C62B0551-3110-4C6F-8833-72A2AB002BEC}" srcOrd="0" destOrd="0" presId="urn:microsoft.com/office/officeart/2008/layout/LinedList"/>
    <dgm:cxn modelId="{D329182D-D0E3-442E-AA4C-63CA02A4E57F}" srcId="{A49E1CB7-5F9F-4D7F-8956-B79E20C56767}" destId="{73C1E94A-1928-49E5-9BE8-42E9A16BA7E4}" srcOrd="4" destOrd="0" parTransId="{6C193526-8936-4166-8AB9-AD716C0DD006}" sibTransId="{19FAF730-4C74-403B-895A-B000189AAD4A}"/>
    <dgm:cxn modelId="{EFA2592D-DD63-4847-9437-9137589D8ED2}" type="presOf" srcId="{7A5F9271-3EA8-4DD8-9EB9-F5E310A54D31}" destId="{19E87AF4-D46F-4D7A-992A-7AD0ABD2A10D}" srcOrd="0" destOrd="0" presId="urn:microsoft.com/office/officeart/2008/layout/LinedList"/>
    <dgm:cxn modelId="{DFD0135F-0024-4E1D-9E3F-AAE4E77D009D}" type="presOf" srcId="{A49E1CB7-5F9F-4D7F-8956-B79E20C56767}" destId="{4BD472D9-6CD5-42A0-9C34-461612E85E1B}" srcOrd="0" destOrd="0" presId="urn:microsoft.com/office/officeart/2008/layout/LinedList"/>
    <dgm:cxn modelId="{53674C42-5129-426F-821F-5144C087FA61}" srcId="{A49E1CB7-5F9F-4D7F-8956-B79E20C56767}" destId="{C5DEDC7E-18D9-4D63-82E1-71C678D8F0AF}" srcOrd="5" destOrd="0" parTransId="{12E8831D-6645-4302-8C0B-9C6CEA6682C2}" sibTransId="{80A21904-2F31-4D1D-9459-CFE4317B7487}"/>
    <dgm:cxn modelId="{AFCA6E89-B7B3-4405-978A-90F900D154A5}" type="presOf" srcId="{331C79C7-DDD4-49F9-AF20-2DF457247CBD}" destId="{BD476C32-CBE8-46B3-BEDE-40650647580F}" srcOrd="0" destOrd="0" presId="urn:microsoft.com/office/officeart/2008/layout/LinedList"/>
    <dgm:cxn modelId="{962E548A-29E9-491F-A901-5200F0E36AA7}" type="presOf" srcId="{E2079A29-177F-4653-A272-348267CC2F3A}" destId="{4407AEC1-5D96-428D-9774-073DE870BB88}" srcOrd="0" destOrd="0" presId="urn:microsoft.com/office/officeart/2008/layout/LinedList"/>
    <dgm:cxn modelId="{2CB6DDB1-360C-45BE-829A-541094FD1A97}" srcId="{A49E1CB7-5F9F-4D7F-8956-B79E20C56767}" destId="{3274B759-4D0B-4C43-A39D-1FAF01582ABF}" srcOrd="0" destOrd="0" parTransId="{424A3FEA-40D9-44E5-8A54-B0E8DC57482B}" sibTransId="{47A2A54A-C93A-4EB2-81D4-F04645DCE287}"/>
    <dgm:cxn modelId="{E3820EB7-5ABC-43FE-A830-DD9045644C5D}" type="presOf" srcId="{C5DEDC7E-18D9-4D63-82E1-71C678D8F0AF}" destId="{E353BCBE-9EA1-48E3-B298-3AB4B58919C3}" srcOrd="0" destOrd="0" presId="urn:microsoft.com/office/officeart/2008/layout/LinedList"/>
    <dgm:cxn modelId="{FA5FE6D2-1553-4A02-96A3-3D91FCA90F7E}" srcId="{A49E1CB7-5F9F-4D7F-8956-B79E20C56767}" destId="{E2079A29-177F-4653-A272-348267CC2F3A}" srcOrd="3" destOrd="0" parTransId="{79250CEC-EA7B-4BBA-9D96-680DB3587C1D}" sibTransId="{ABB9786C-6D28-4FF1-925D-208C5EFD1CE9}"/>
    <dgm:cxn modelId="{297411D9-1A2E-4B0C-A0CF-6B364E63C2A9}" srcId="{A49E1CB7-5F9F-4D7F-8956-B79E20C56767}" destId="{331C79C7-DDD4-49F9-AF20-2DF457247CBD}" srcOrd="1" destOrd="0" parTransId="{1B3DFAC4-A1BF-401C-BA92-F0E1134C4F8F}" sibTransId="{FAA2EE51-E2C6-48D1-AC8F-9845E096F5FD}"/>
    <dgm:cxn modelId="{A75330FB-CDA2-4234-835D-C0707C7D74E0}" type="presOf" srcId="{73888AC7-4979-4900-BAE8-EF989A0452D3}" destId="{E08DAFCD-7F95-4430-80B4-4ACD83CCF0FE}" srcOrd="0" destOrd="0" presId="urn:microsoft.com/office/officeart/2008/layout/LinedList"/>
    <dgm:cxn modelId="{24CEDABA-7416-4EF1-9742-E55E1B426DA3}" type="presParOf" srcId="{4BD472D9-6CD5-42A0-9C34-461612E85E1B}" destId="{A85C5F57-B499-4076-86C6-499392F85861}" srcOrd="0" destOrd="0" presId="urn:microsoft.com/office/officeart/2008/layout/LinedList"/>
    <dgm:cxn modelId="{88FE69F5-058B-4B22-9406-4A23F0D8E79E}" type="presParOf" srcId="{4BD472D9-6CD5-42A0-9C34-461612E85E1B}" destId="{B2FE4228-824C-4138-B44A-91A8D140838C}" srcOrd="1" destOrd="0" presId="urn:microsoft.com/office/officeart/2008/layout/LinedList"/>
    <dgm:cxn modelId="{FCD547DD-DE49-478C-A3FE-CEF57EA6F437}" type="presParOf" srcId="{B2FE4228-824C-4138-B44A-91A8D140838C}" destId="{C36D4A40-06B8-4B6E-B932-8841EAA0EB5D}" srcOrd="0" destOrd="0" presId="urn:microsoft.com/office/officeart/2008/layout/LinedList"/>
    <dgm:cxn modelId="{A004B0A4-E55E-4F57-9202-FAB176CA56DA}" type="presParOf" srcId="{B2FE4228-824C-4138-B44A-91A8D140838C}" destId="{7A5485E3-CA49-4FA7-94E5-0CE9846F492E}" srcOrd="1" destOrd="0" presId="urn:microsoft.com/office/officeart/2008/layout/LinedList"/>
    <dgm:cxn modelId="{9D36B006-3A4B-40B5-8BB2-E5819C04FF1B}" type="presParOf" srcId="{4BD472D9-6CD5-42A0-9C34-461612E85E1B}" destId="{2F5704F0-183B-476B-B4A4-3F0FD1001821}" srcOrd="2" destOrd="0" presId="urn:microsoft.com/office/officeart/2008/layout/LinedList"/>
    <dgm:cxn modelId="{C6BFD591-3E9A-40F8-9675-1FDFA1E4F70B}" type="presParOf" srcId="{4BD472D9-6CD5-42A0-9C34-461612E85E1B}" destId="{0F09E3BF-9D2B-4E58-8728-C45FB264DA0F}" srcOrd="3" destOrd="0" presId="urn:microsoft.com/office/officeart/2008/layout/LinedList"/>
    <dgm:cxn modelId="{8D92E0D6-4296-4B5C-A4E3-0DEA73761C7D}" type="presParOf" srcId="{0F09E3BF-9D2B-4E58-8728-C45FB264DA0F}" destId="{BD476C32-CBE8-46B3-BEDE-40650647580F}" srcOrd="0" destOrd="0" presId="urn:microsoft.com/office/officeart/2008/layout/LinedList"/>
    <dgm:cxn modelId="{664C4011-DE20-498A-90C1-B4C547DDD495}" type="presParOf" srcId="{0F09E3BF-9D2B-4E58-8728-C45FB264DA0F}" destId="{C3EB5B97-4639-47E7-A4EA-17F81EE9D15C}" srcOrd="1" destOrd="0" presId="urn:microsoft.com/office/officeart/2008/layout/LinedList"/>
    <dgm:cxn modelId="{7F8FCB88-5DDC-4DDF-A30F-305713211E25}" type="presParOf" srcId="{4BD472D9-6CD5-42A0-9C34-461612E85E1B}" destId="{CC96F063-3DCC-4007-B171-BA6C9F2B91CE}" srcOrd="4" destOrd="0" presId="urn:microsoft.com/office/officeart/2008/layout/LinedList"/>
    <dgm:cxn modelId="{20FBA412-4BE5-4164-81D7-D892BA37CBC8}" type="presParOf" srcId="{4BD472D9-6CD5-42A0-9C34-461612E85E1B}" destId="{1DB55F03-0947-49B2-9347-AA319884C485}" srcOrd="5" destOrd="0" presId="urn:microsoft.com/office/officeart/2008/layout/LinedList"/>
    <dgm:cxn modelId="{3AFDBBB0-1D10-4108-AD80-1DB6C502CECE}" type="presParOf" srcId="{1DB55F03-0947-49B2-9347-AA319884C485}" destId="{AA34D27D-780F-4512-A102-5D05B9D096A4}" srcOrd="0" destOrd="0" presId="urn:microsoft.com/office/officeart/2008/layout/LinedList"/>
    <dgm:cxn modelId="{A4904B1A-279C-4154-AC9C-1ABAC8732863}" type="presParOf" srcId="{1DB55F03-0947-49B2-9347-AA319884C485}" destId="{CDF1AC8C-8BBB-413E-8CDD-F973F8B75307}" srcOrd="1" destOrd="0" presId="urn:microsoft.com/office/officeart/2008/layout/LinedList"/>
    <dgm:cxn modelId="{62AB95D6-1A8C-4521-A908-E123030D051F}" type="presParOf" srcId="{4BD472D9-6CD5-42A0-9C34-461612E85E1B}" destId="{7FD2FA6D-C939-4126-92ED-5F9B57F98FD7}" srcOrd="6" destOrd="0" presId="urn:microsoft.com/office/officeart/2008/layout/LinedList"/>
    <dgm:cxn modelId="{1671E026-FBA5-4E0E-8809-D07BC0447B01}" type="presParOf" srcId="{4BD472D9-6CD5-42A0-9C34-461612E85E1B}" destId="{DCE810BD-BEB4-4BF8-A0FB-B701F93164DB}" srcOrd="7" destOrd="0" presId="urn:microsoft.com/office/officeart/2008/layout/LinedList"/>
    <dgm:cxn modelId="{9789A5D4-3720-4695-BA27-DD343CC29804}" type="presParOf" srcId="{DCE810BD-BEB4-4BF8-A0FB-B701F93164DB}" destId="{4407AEC1-5D96-428D-9774-073DE870BB88}" srcOrd="0" destOrd="0" presId="urn:microsoft.com/office/officeart/2008/layout/LinedList"/>
    <dgm:cxn modelId="{8F766B70-D882-469A-AD68-C14CB9EB0ECC}" type="presParOf" srcId="{DCE810BD-BEB4-4BF8-A0FB-B701F93164DB}" destId="{926DA646-E662-4564-A548-F80993C9D823}" srcOrd="1" destOrd="0" presId="urn:microsoft.com/office/officeart/2008/layout/LinedList"/>
    <dgm:cxn modelId="{138F20D1-D1F1-4288-B4FB-E5F9F806A685}" type="presParOf" srcId="{4BD472D9-6CD5-42A0-9C34-461612E85E1B}" destId="{A9000C77-A94D-4DF3-8DD7-45B550A4138E}" srcOrd="8" destOrd="0" presId="urn:microsoft.com/office/officeart/2008/layout/LinedList"/>
    <dgm:cxn modelId="{0B06D9D0-D4B9-4E09-8F4B-AAEA6A703786}" type="presParOf" srcId="{4BD472D9-6CD5-42A0-9C34-461612E85E1B}" destId="{949B3F73-9BFA-4ED0-B0E0-B5311F322491}" srcOrd="9" destOrd="0" presId="urn:microsoft.com/office/officeart/2008/layout/LinedList"/>
    <dgm:cxn modelId="{8209F131-50E2-4993-B90D-3F93D2297888}" type="presParOf" srcId="{949B3F73-9BFA-4ED0-B0E0-B5311F322491}" destId="{D50D757D-6B1A-4163-945D-9F8C44554BFA}" srcOrd="0" destOrd="0" presId="urn:microsoft.com/office/officeart/2008/layout/LinedList"/>
    <dgm:cxn modelId="{D8EA0E7D-19CC-4D13-A766-C2DD3084994C}" type="presParOf" srcId="{949B3F73-9BFA-4ED0-B0E0-B5311F322491}" destId="{D7CEBCB0-A251-4574-8DDB-94375071E6BF}" srcOrd="1" destOrd="0" presId="urn:microsoft.com/office/officeart/2008/layout/LinedList"/>
    <dgm:cxn modelId="{A63255D0-FBCB-42CC-9BD6-13F16E6FA3DD}" type="presParOf" srcId="{4BD472D9-6CD5-42A0-9C34-461612E85E1B}" destId="{F1B29961-6B9C-495B-BDA9-A9F6EC22B2AF}" srcOrd="10" destOrd="0" presId="urn:microsoft.com/office/officeart/2008/layout/LinedList"/>
    <dgm:cxn modelId="{17FEC9E4-607F-4844-9FF2-A021A7C997F2}" type="presParOf" srcId="{4BD472D9-6CD5-42A0-9C34-461612E85E1B}" destId="{E37552D1-413E-4474-9CD6-52CCF8112BA7}" srcOrd="11" destOrd="0" presId="urn:microsoft.com/office/officeart/2008/layout/LinedList"/>
    <dgm:cxn modelId="{EDF6F1F9-30C1-434C-AD8C-01B458C88AF6}" type="presParOf" srcId="{E37552D1-413E-4474-9CD6-52CCF8112BA7}" destId="{E353BCBE-9EA1-48E3-B298-3AB4B58919C3}" srcOrd="0" destOrd="0" presId="urn:microsoft.com/office/officeart/2008/layout/LinedList"/>
    <dgm:cxn modelId="{609FB5D6-CC4D-4F95-BCC1-C51D844AD401}" type="presParOf" srcId="{E37552D1-413E-4474-9CD6-52CCF8112BA7}" destId="{01EDEBED-5E94-4630-936E-EDEC34EFA272}" srcOrd="1" destOrd="0" presId="urn:microsoft.com/office/officeart/2008/layout/LinedList"/>
    <dgm:cxn modelId="{329403D5-5529-4CC6-8E63-D0C3928341E7}" type="presParOf" srcId="{4BD472D9-6CD5-42A0-9C34-461612E85E1B}" destId="{05D0FA14-A292-4A6F-A23D-4639AB39F304}" srcOrd="12" destOrd="0" presId="urn:microsoft.com/office/officeart/2008/layout/LinedList"/>
    <dgm:cxn modelId="{5E09EA7A-AA29-4385-AFF3-867EE1AA4088}" type="presParOf" srcId="{4BD472D9-6CD5-42A0-9C34-461612E85E1B}" destId="{66BABB56-3D25-4788-A848-98EDCAF4CCEF}" srcOrd="13" destOrd="0" presId="urn:microsoft.com/office/officeart/2008/layout/LinedList"/>
    <dgm:cxn modelId="{83E3C0B0-130F-4BC8-BF59-1115C70723EA}" type="presParOf" srcId="{66BABB56-3D25-4788-A848-98EDCAF4CCEF}" destId="{C62B0551-3110-4C6F-8833-72A2AB002BEC}" srcOrd="0" destOrd="0" presId="urn:microsoft.com/office/officeart/2008/layout/LinedList"/>
    <dgm:cxn modelId="{C5152329-44FE-4359-9DBF-2D650BEAEDDD}" type="presParOf" srcId="{66BABB56-3D25-4788-A848-98EDCAF4CCEF}" destId="{B5B30D7D-F8F1-45B3-A4CF-F985553E46CA}" srcOrd="1" destOrd="0" presId="urn:microsoft.com/office/officeart/2008/layout/LinedList"/>
    <dgm:cxn modelId="{2D4A6118-CCD6-470C-9720-98E4D8F8B480}" type="presParOf" srcId="{4BD472D9-6CD5-42A0-9C34-461612E85E1B}" destId="{F1F8B315-0A27-4210-A137-67D56375447D}" srcOrd="14" destOrd="0" presId="urn:microsoft.com/office/officeart/2008/layout/LinedList"/>
    <dgm:cxn modelId="{1D5E568C-ED09-40FC-BF3D-2C710003259C}" type="presParOf" srcId="{4BD472D9-6CD5-42A0-9C34-461612E85E1B}" destId="{BE1276AD-37B4-49B7-93CE-6006DC43999C}" srcOrd="15" destOrd="0" presId="urn:microsoft.com/office/officeart/2008/layout/LinedList"/>
    <dgm:cxn modelId="{DD287D59-EAFC-490E-B92E-6E68A923BDFE}" type="presParOf" srcId="{BE1276AD-37B4-49B7-93CE-6006DC43999C}" destId="{19E87AF4-D46F-4D7A-992A-7AD0ABD2A10D}" srcOrd="0" destOrd="0" presId="urn:microsoft.com/office/officeart/2008/layout/LinedList"/>
    <dgm:cxn modelId="{4179EFEB-7F85-4FC5-8E4C-C1BF4CDFE7C4}" type="presParOf" srcId="{BE1276AD-37B4-49B7-93CE-6006DC43999C}" destId="{E21F20EE-4416-4C86-93FF-DC916E8C2A50}" srcOrd="1" destOrd="0" presId="urn:microsoft.com/office/officeart/2008/layout/LinedList"/>
    <dgm:cxn modelId="{D1752093-8128-4FEB-A2AA-FC9E1E38A5B6}" type="presParOf" srcId="{4BD472D9-6CD5-42A0-9C34-461612E85E1B}" destId="{CBD89847-856B-4366-BD97-06D994D26E1B}" srcOrd="16" destOrd="0" presId="urn:microsoft.com/office/officeart/2008/layout/LinedList"/>
    <dgm:cxn modelId="{A4A72B0C-A59B-4C91-83BC-A0F574D052EC}" type="presParOf" srcId="{4BD472D9-6CD5-42A0-9C34-461612E85E1B}" destId="{859BA294-7BC1-4DD2-94C1-54795B43E40B}" srcOrd="17" destOrd="0" presId="urn:microsoft.com/office/officeart/2008/layout/LinedList"/>
    <dgm:cxn modelId="{59B5A853-4343-49BF-824F-AF6A074A1912}" type="presParOf" srcId="{859BA294-7BC1-4DD2-94C1-54795B43E40B}" destId="{E08DAFCD-7F95-4430-80B4-4ACD83CCF0FE}" srcOrd="0" destOrd="0" presId="urn:microsoft.com/office/officeart/2008/layout/LinedList"/>
    <dgm:cxn modelId="{B2905AF9-4F93-47AA-9ABA-DB7BCEA06406}" type="presParOf" srcId="{859BA294-7BC1-4DD2-94C1-54795B43E40B}" destId="{DCD84865-7BA5-4C1D-B99C-24AA0897ADC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C5F57-B499-4076-86C6-499392F85861}">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D4A40-06B8-4B6E-B932-8841EAA0EB5D}">
      <dsp:nvSpPr>
        <dsp:cNvPr id="0" name=""/>
        <dsp:cNvSpPr/>
      </dsp:nvSpPr>
      <dsp:spPr>
        <a:xfrm>
          <a:off x="0" y="531"/>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Git walkthrough</a:t>
          </a:r>
        </a:p>
      </dsp:txBody>
      <dsp:txXfrm>
        <a:off x="0" y="531"/>
        <a:ext cx="10515600" cy="483363"/>
      </dsp:txXfrm>
    </dsp:sp>
    <dsp:sp modelId="{2F5704F0-183B-476B-B4A4-3F0FD1001821}">
      <dsp:nvSpPr>
        <dsp:cNvPr id="0" name=""/>
        <dsp:cNvSpPr/>
      </dsp:nvSpPr>
      <dsp:spPr>
        <a:xfrm>
          <a:off x="0" y="48389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76C32-CBE8-46B3-BEDE-40650647580F}">
      <dsp:nvSpPr>
        <dsp:cNvPr id="0" name=""/>
        <dsp:cNvSpPr/>
      </dsp:nvSpPr>
      <dsp:spPr>
        <a:xfrm>
          <a:off x="0" y="483895"/>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Model development</a:t>
          </a:r>
        </a:p>
      </dsp:txBody>
      <dsp:txXfrm>
        <a:off x="0" y="483895"/>
        <a:ext cx="10515600" cy="483363"/>
      </dsp:txXfrm>
    </dsp:sp>
    <dsp:sp modelId="{CC96F063-3DCC-4007-B171-BA6C9F2B91CE}">
      <dsp:nvSpPr>
        <dsp:cNvPr id="0" name=""/>
        <dsp:cNvSpPr/>
      </dsp:nvSpPr>
      <dsp:spPr>
        <a:xfrm>
          <a:off x="0" y="96725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4D27D-780F-4512-A102-5D05B9D096A4}">
      <dsp:nvSpPr>
        <dsp:cNvPr id="0" name=""/>
        <dsp:cNvSpPr/>
      </dsp:nvSpPr>
      <dsp:spPr>
        <a:xfrm>
          <a:off x="0" y="967259"/>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Model tuning</a:t>
          </a:r>
        </a:p>
      </dsp:txBody>
      <dsp:txXfrm>
        <a:off x="0" y="967259"/>
        <a:ext cx="10515600" cy="483363"/>
      </dsp:txXfrm>
    </dsp:sp>
    <dsp:sp modelId="{7FD2FA6D-C939-4126-92ED-5F9B57F98FD7}">
      <dsp:nvSpPr>
        <dsp:cNvPr id="0" name=""/>
        <dsp:cNvSpPr/>
      </dsp:nvSpPr>
      <dsp:spPr>
        <a:xfrm>
          <a:off x="0" y="145062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7AEC1-5D96-428D-9774-073DE870BB88}">
      <dsp:nvSpPr>
        <dsp:cNvPr id="0" name=""/>
        <dsp:cNvSpPr/>
      </dsp:nvSpPr>
      <dsp:spPr>
        <a:xfrm>
          <a:off x="0" y="1450623"/>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Model deployment – Flask</a:t>
          </a:r>
        </a:p>
      </dsp:txBody>
      <dsp:txXfrm>
        <a:off x="0" y="1450623"/>
        <a:ext cx="10515600" cy="483363"/>
      </dsp:txXfrm>
    </dsp:sp>
    <dsp:sp modelId="{A9000C77-A94D-4DF3-8DD7-45B550A4138E}">
      <dsp:nvSpPr>
        <dsp:cNvPr id="0" name=""/>
        <dsp:cNvSpPr/>
      </dsp:nvSpPr>
      <dsp:spPr>
        <a:xfrm>
          <a:off x="0" y="193398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0D757D-6B1A-4163-945D-9F8C44554BFA}">
      <dsp:nvSpPr>
        <dsp:cNvPr id="0" name=""/>
        <dsp:cNvSpPr/>
      </dsp:nvSpPr>
      <dsp:spPr>
        <a:xfrm>
          <a:off x="0" y="1933987"/>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Demo : Custom UI</a:t>
          </a:r>
        </a:p>
      </dsp:txBody>
      <dsp:txXfrm>
        <a:off x="0" y="1933987"/>
        <a:ext cx="10515600" cy="483363"/>
      </dsp:txXfrm>
    </dsp:sp>
    <dsp:sp modelId="{F1B29961-6B9C-495B-BDA9-A9F6EC22B2AF}">
      <dsp:nvSpPr>
        <dsp:cNvPr id="0" name=""/>
        <dsp:cNvSpPr/>
      </dsp:nvSpPr>
      <dsp:spPr>
        <a:xfrm>
          <a:off x="0" y="241735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3BCBE-9EA1-48E3-B298-3AB4B58919C3}">
      <dsp:nvSpPr>
        <dsp:cNvPr id="0" name=""/>
        <dsp:cNvSpPr/>
      </dsp:nvSpPr>
      <dsp:spPr>
        <a:xfrm>
          <a:off x="0" y="2417350"/>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Final Results</a:t>
          </a:r>
        </a:p>
      </dsp:txBody>
      <dsp:txXfrm>
        <a:off x="0" y="2417350"/>
        <a:ext cx="10515600" cy="483363"/>
      </dsp:txXfrm>
    </dsp:sp>
    <dsp:sp modelId="{05D0FA14-A292-4A6F-A23D-4639AB39F304}">
      <dsp:nvSpPr>
        <dsp:cNvPr id="0" name=""/>
        <dsp:cNvSpPr/>
      </dsp:nvSpPr>
      <dsp:spPr>
        <a:xfrm>
          <a:off x="0" y="290071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B0551-3110-4C6F-8833-72A2AB002BEC}">
      <dsp:nvSpPr>
        <dsp:cNvPr id="0" name=""/>
        <dsp:cNvSpPr/>
      </dsp:nvSpPr>
      <dsp:spPr>
        <a:xfrm>
          <a:off x="0" y="2900714"/>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Project Pitch</a:t>
          </a:r>
        </a:p>
      </dsp:txBody>
      <dsp:txXfrm>
        <a:off x="0" y="2900714"/>
        <a:ext cx="10515600" cy="483363"/>
      </dsp:txXfrm>
    </dsp:sp>
    <dsp:sp modelId="{F1F8B315-0A27-4210-A137-67D56375447D}">
      <dsp:nvSpPr>
        <dsp:cNvPr id="0" name=""/>
        <dsp:cNvSpPr/>
      </dsp:nvSpPr>
      <dsp:spPr>
        <a:xfrm>
          <a:off x="0" y="338407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87AF4-D46F-4D7A-992A-7AD0ABD2A10D}">
      <dsp:nvSpPr>
        <dsp:cNvPr id="0" name=""/>
        <dsp:cNvSpPr/>
      </dsp:nvSpPr>
      <dsp:spPr>
        <a:xfrm>
          <a:off x="0" y="3384078"/>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Learnings</a:t>
          </a:r>
        </a:p>
      </dsp:txBody>
      <dsp:txXfrm>
        <a:off x="0" y="3384078"/>
        <a:ext cx="10515600" cy="483363"/>
      </dsp:txXfrm>
    </dsp:sp>
    <dsp:sp modelId="{CBD89847-856B-4366-BD97-06D994D26E1B}">
      <dsp:nvSpPr>
        <dsp:cNvPr id="0" name=""/>
        <dsp:cNvSpPr/>
      </dsp:nvSpPr>
      <dsp:spPr>
        <a:xfrm>
          <a:off x="0" y="386744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DAFCD-7F95-4430-80B4-4ACD83CCF0FE}">
      <dsp:nvSpPr>
        <dsp:cNvPr id="0" name=""/>
        <dsp:cNvSpPr/>
      </dsp:nvSpPr>
      <dsp:spPr>
        <a:xfrm>
          <a:off x="0" y="3867442"/>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Target Audience</a:t>
          </a:r>
        </a:p>
      </dsp:txBody>
      <dsp:txXfrm>
        <a:off x="0" y="3867442"/>
        <a:ext cx="10515600" cy="4833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C3CF-97E9-0F3A-AAAD-4ED77A2300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0C9476E-572D-3C8C-2515-08E04B374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8F57487-1FEA-1E8E-BB4B-3B2912535780}"/>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D40E421B-F06F-2977-2C22-0903D635CA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599CA63-BD83-5F4D-5401-E5E659EADEF5}"/>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3809627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AF18-FD5D-A001-FE55-B68FA1B77EA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5E4169-2898-5842-215C-98DEED245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9C559B-B3C0-D402-A9A2-FA6B41CD39B6}"/>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4E37052F-0310-5F46-910C-F22A91F8989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644ADE-B8D1-152B-74F2-AD9C040B6E8F}"/>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508070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083EEB-1268-4EB8-7DA3-8DD75611C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1BE797-0929-9785-5635-7690D0E0CD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6E5D02-9107-06C1-98E3-D445599F3B5C}"/>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C565B687-A3D9-DA6A-6796-84B906C61CC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07112C-8463-E03F-F536-6747A70AEF2B}"/>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159280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20BC-26BE-070A-4C6C-CE9DA754A42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E08182D-BCA3-4FD2-8D34-CFAFC5A1F2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5B4D5D-BD52-E7F8-185A-B8FD8E4D158D}"/>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463AA5D3-20A3-52D9-655A-8CABC3A293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42BA501-6DF2-34DB-A9AC-B73D08502518}"/>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258495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DB5C-A7AA-3686-EA22-6E6D7D53F3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31A83B-E514-E51A-811C-CE9C07997C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AF906-48D5-1F1E-2A81-05A5375167AD}"/>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6ED5DD6F-CC6B-D5C1-E8EE-AAB963ED29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7F7C1A0-8EEA-6922-E39E-EB26170CE780}"/>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765736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C60A-4621-B97E-F86F-56CE7B5DC93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044561-EF5A-FFC0-477B-35FBC70FE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90075FE-B1E4-9B8E-383A-B78D6F6FF0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7CC66-2E21-1AD2-9547-7510195049D2}"/>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6" name="Footer Placeholder 5">
            <a:extLst>
              <a:ext uri="{FF2B5EF4-FFF2-40B4-BE49-F238E27FC236}">
                <a16:creationId xmlns:a16="http://schemas.microsoft.com/office/drawing/2014/main" id="{E37B3E77-0262-3E5F-B8CD-989D54A439F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55F4162-50B9-0A97-0B70-1391F23066A6}"/>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88314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B390-DEC4-5418-F558-1C9DE2DDAD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64A0A1-609A-09A1-25C1-377576F84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2B475-5C73-B40D-FE4F-AB3B2E1254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3494CDF-2486-837E-1517-FAD8C984A5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844C29-8FFD-82A7-2F6B-159585C3A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5DE158-2AFE-6E81-163D-6D10F17B77D1}"/>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8" name="Footer Placeholder 7">
            <a:extLst>
              <a:ext uri="{FF2B5EF4-FFF2-40B4-BE49-F238E27FC236}">
                <a16:creationId xmlns:a16="http://schemas.microsoft.com/office/drawing/2014/main" id="{5467323B-C477-0576-96D5-DC4C4BBB16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FCA3579-8F42-27CB-C1A5-0E3F1B16BC8B}"/>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312453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4D92-EDE9-3B98-51C7-F4CA5E837C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1740DAB-068E-2F24-07EE-EEA113360A0D}"/>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4" name="Footer Placeholder 3">
            <a:extLst>
              <a:ext uri="{FF2B5EF4-FFF2-40B4-BE49-F238E27FC236}">
                <a16:creationId xmlns:a16="http://schemas.microsoft.com/office/drawing/2014/main" id="{08421268-41A3-4F2B-7091-3884006BA64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E916722-AE94-F1A3-9BE4-EC2B4DCC1DFF}"/>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25345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CBE54-0357-48F7-96B2-81E65E3C562B}"/>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3" name="Footer Placeholder 2">
            <a:extLst>
              <a:ext uri="{FF2B5EF4-FFF2-40B4-BE49-F238E27FC236}">
                <a16:creationId xmlns:a16="http://schemas.microsoft.com/office/drawing/2014/main" id="{68485A6C-C161-9A40-4D46-AB4A3935490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80C043E-0DDB-B6C3-6934-429712FE9F03}"/>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63423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7206-DFC3-C304-A65C-A7A04837D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198733F-2EC0-50B4-D559-1EEC2E3AC1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5BD8A6A-AE12-CB03-E7E3-155432ACB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F0A22-9A4E-7F38-8D9D-708381D0913D}"/>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6" name="Footer Placeholder 5">
            <a:extLst>
              <a:ext uri="{FF2B5EF4-FFF2-40B4-BE49-F238E27FC236}">
                <a16:creationId xmlns:a16="http://schemas.microsoft.com/office/drawing/2014/main" id="{D84A7097-E98A-33A9-52B7-53871D2467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3029D9-8EC4-A9C8-4943-B48890208EAF}"/>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1119445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B196-79EF-D21B-249C-E2B4EBE59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8D5A3A7-8028-CEC8-C96D-6228782F2E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59E7AA-3FD3-50C4-91B2-FFE811ACA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3EEFA-6657-3C74-7CA5-6FCF5163E47F}"/>
              </a:ext>
            </a:extLst>
          </p:cNvPr>
          <p:cNvSpPr>
            <a:spLocks noGrp="1"/>
          </p:cNvSpPr>
          <p:nvPr>
            <p:ph type="dt" sz="half" idx="10"/>
          </p:nvPr>
        </p:nvSpPr>
        <p:spPr/>
        <p:txBody>
          <a:bodyPr/>
          <a:lstStyle/>
          <a:p>
            <a:fld id="{69A1E79B-EB7C-4721-A01F-E36AE3ED5278}" type="datetimeFigureOut">
              <a:rPr lang="en-CA" smtClean="0"/>
              <a:t>2024-04-11</a:t>
            </a:fld>
            <a:endParaRPr lang="en-CA"/>
          </a:p>
        </p:txBody>
      </p:sp>
      <p:sp>
        <p:nvSpPr>
          <p:cNvPr id="6" name="Footer Placeholder 5">
            <a:extLst>
              <a:ext uri="{FF2B5EF4-FFF2-40B4-BE49-F238E27FC236}">
                <a16:creationId xmlns:a16="http://schemas.microsoft.com/office/drawing/2014/main" id="{87187C02-2047-2E8E-077A-0F4FC9BDD00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1B7082A-36CC-571D-F255-87289895180B}"/>
              </a:ext>
            </a:extLst>
          </p:cNvPr>
          <p:cNvSpPr>
            <a:spLocks noGrp="1"/>
          </p:cNvSpPr>
          <p:nvPr>
            <p:ph type="sldNum" sz="quarter" idx="12"/>
          </p:nvPr>
        </p:nvSpPr>
        <p:spPr/>
        <p:txBody>
          <a:bodyPr/>
          <a:lstStyle/>
          <a:p>
            <a:fld id="{48875DC9-BE2F-46E1-89B4-E70042AAF160}" type="slidenum">
              <a:rPr lang="en-CA" smtClean="0"/>
              <a:t>‹#›</a:t>
            </a:fld>
            <a:endParaRPr lang="en-CA"/>
          </a:p>
        </p:txBody>
      </p:sp>
    </p:spTree>
    <p:extLst>
      <p:ext uri="{BB962C8B-B14F-4D97-AF65-F5344CB8AC3E}">
        <p14:creationId xmlns:p14="http://schemas.microsoft.com/office/powerpoint/2010/main" val="230975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82CB8-EF37-9E96-7C98-009ED13AD1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C5B0FB3-FC6D-E057-F5BE-50F75B51C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2C7F52-FB06-7BB2-7F23-213889525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A1E79B-EB7C-4721-A01F-E36AE3ED5278}" type="datetimeFigureOut">
              <a:rPr lang="en-CA" smtClean="0"/>
              <a:t>2024-04-11</a:t>
            </a:fld>
            <a:endParaRPr lang="en-CA"/>
          </a:p>
        </p:txBody>
      </p:sp>
      <p:sp>
        <p:nvSpPr>
          <p:cNvPr id="5" name="Footer Placeholder 4">
            <a:extLst>
              <a:ext uri="{FF2B5EF4-FFF2-40B4-BE49-F238E27FC236}">
                <a16:creationId xmlns:a16="http://schemas.microsoft.com/office/drawing/2014/main" id="{B9E5528E-9D16-33A8-121B-3DDE302C0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9F535431-C43B-48F4-34C0-599CAC8CA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875DC9-BE2F-46E1-89B4-E70042AAF160}" type="slidenum">
              <a:rPr lang="en-CA" smtClean="0"/>
              <a:t>‹#›</a:t>
            </a:fld>
            <a:endParaRPr lang="en-CA"/>
          </a:p>
        </p:txBody>
      </p:sp>
    </p:spTree>
    <p:extLst>
      <p:ext uri="{BB962C8B-B14F-4D97-AF65-F5344CB8AC3E}">
        <p14:creationId xmlns:p14="http://schemas.microsoft.com/office/powerpoint/2010/main" val="201542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hree-prada/Reddit-Sarcasm-Predi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4B22701F-5DE9-038E-E571-0746C8500AB9}"/>
              </a:ext>
            </a:extLst>
          </p:cNvPr>
          <p:cNvPicPr>
            <a:picLocks noChangeAspect="1"/>
          </p:cNvPicPr>
          <p:nvPr/>
        </p:nvPicPr>
        <p:blipFill rotWithShape="1">
          <a:blip r:embed="rId2">
            <a:alphaModFix amt="50000"/>
          </a:blip>
          <a:srcRect t="7096" b="8634"/>
          <a:stretch/>
        </p:blipFill>
        <p:spPr>
          <a:xfrm>
            <a:off x="20" y="1"/>
            <a:ext cx="12191980" cy="6857999"/>
          </a:xfrm>
          <a:prstGeom prst="rect">
            <a:avLst/>
          </a:prstGeom>
        </p:spPr>
      </p:pic>
      <p:sp>
        <p:nvSpPr>
          <p:cNvPr id="2" name="Title 1">
            <a:extLst>
              <a:ext uri="{FF2B5EF4-FFF2-40B4-BE49-F238E27FC236}">
                <a16:creationId xmlns:a16="http://schemas.microsoft.com/office/drawing/2014/main" id="{6CF13C22-F61F-A459-3161-E5E86A7FA021}"/>
              </a:ext>
            </a:extLst>
          </p:cNvPr>
          <p:cNvSpPr>
            <a:spLocks noGrp="1"/>
          </p:cNvSpPr>
          <p:nvPr>
            <p:ph type="ctrTitle"/>
          </p:nvPr>
        </p:nvSpPr>
        <p:spPr>
          <a:xfrm>
            <a:off x="1455174" y="-27620"/>
            <a:ext cx="9144000" cy="2900518"/>
          </a:xfrm>
        </p:spPr>
        <p:txBody>
          <a:bodyPr>
            <a:normAutofit/>
          </a:bodyPr>
          <a:lstStyle/>
          <a:p>
            <a:r>
              <a:rPr lang="en-US" dirty="0">
                <a:solidFill>
                  <a:srgbClr val="FFFFFF"/>
                </a:solidFill>
              </a:rPr>
              <a:t>Reddit Sarcasm Prediction</a:t>
            </a:r>
            <a:endParaRPr lang="en-CA" dirty="0">
              <a:solidFill>
                <a:srgbClr val="FFFFFF"/>
              </a:solidFill>
            </a:endParaRPr>
          </a:p>
        </p:txBody>
      </p:sp>
      <p:sp>
        <p:nvSpPr>
          <p:cNvPr id="7" name="TextBox 6">
            <a:extLst>
              <a:ext uri="{FF2B5EF4-FFF2-40B4-BE49-F238E27FC236}">
                <a16:creationId xmlns:a16="http://schemas.microsoft.com/office/drawing/2014/main" id="{21D570F5-B577-CC0C-8630-7D1DC0A7B522}"/>
              </a:ext>
            </a:extLst>
          </p:cNvPr>
          <p:cNvSpPr txBox="1"/>
          <p:nvPr/>
        </p:nvSpPr>
        <p:spPr>
          <a:xfrm>
            <a:off x="7542325" y="3295686"/>
            <a:ext cx="4243589" cy="3320668"/>
          </a:xfrm>
          <a:prstGeom prst="rect">
            <a:avLst/>
          </a:prstGeom>
        </p:spPr>
        <p:txBody>
          <a:bodyPr vert="horz" lIns="91440" tIns="45720" rIns="91440" bIns="45720" rtlCol="0">
            <a:normAutofit/>
          </a:bodyPr>
          <a:lstStyle/>
          <a:p>
            <a:pPr>
              <a:lnSpc>
                <a:spcPct val="90000"/>
              </a:lnSpc>
              <a:spcAft>
                <a:spcPts val="600"/>
              </a:spcAft>
            </a:pPr>
            <a:r>
              <a:rPr lang="en-US" sz="2200" b="1" dirty="0"/>
              <a:t>Presented By:</a:t>
            </a:r>
          </a:p>
          <a:p>
            <a:pPr indent="-228600">
              <a:lnSpc>
                <a:spcPct val="90000"/>
              </a:lnSpc>
              <a:spcAft>
                <a:spcPts val="600"/>
              </a:spcAft>
              <a:buFont typeface="Arial" panose="020B0604020202020204" pitchFamily="34" charset="0"/>
              <a:buChar char="•"/>
            </a:pPr>
            <a:r>
              <a:rPr lang="en-US" sz="2200" b="1" dirty="0"/>
              <a:t>Mayankkumar Patel</a:t>
            </a:r>
          </a:p>
          <a:p>
            <a:pPr indent="-228600">
              <a:lnSpc>
                <a:spcPct val="90000"/>
              </a:lnSpc>
              <a:spcAft>
                <a:spcPts val="600"/>
              </a:spcAft>
              <a:buFont typeface="Arial" panose="020B0604020202020204" pitchFamily="34" charset="0"/>
              <a:buChar char="•"/>
            </a:pPr>
            <a:r>
              <a:rPr lang="en-US" sz="2200" b="1" dirty="0"/>
              <a:t>Jasleen Kaur</a:t>
            </a:r>
          </a:p>
          <a:p>
            <a:pPr indent="-228600">
              <a:lnSpc>
                <a:spcPct val="90000"/>
              </a:lnSpc>
              <a:spcAft>
                <a:spcPts val="600"/>
              </a:spcAft>
              <a:buFont typeface="Arial" panose="020B0604020202020204" pitchFamily="34" charset="0"/>
              <a:buChar char="•"/>
            </a:pPr>
            <a:r>
              <a:rPr lang="en-US" sz="2200" b="1" dirty="0"/>
              <a:t>Komal Astawala</a:t>
            </a:r>
          </a:p>
          <a:p>
            <a:pPr indent="-228600">
              <a:lnSpc>
                <a:spcPct val="90000"/>
              </a:lnSpc>
              <a:spcAft>
                <a:spcPts val="600"/>
              </a:spcAft>
              <a:buFont typeface="Arial" panose="020B0604020202020204" pitchFamily="34" charset="0"/>
              <a:buChar char="•"/>
            </a:pPr>
            <a:r>
              <a:rPr lang="en-US" sz="2200" b="1" dirty="0"/>
              <a:t>Shree Prada</a:t>
            </a:r>
          </a:p>
          <a:p>
            <a:pPr indent="-228600">
              <a:lnSpc>
                <a:spcPct val="90000"/>
              </a:lnSpc>
              <a:spcAft>
                <a:spcPts val="600"/>
              </a:spcAft>
              <a:buFont typeface="Arial" panose="020B0604020202020204" pitchFamily="34" charset="0"/>
              <a:buChar char="•"/>
            </a:pPr>
            <a:r>
              <a:rPr lang="en-US" sz="2200" b="1" dirty="0"/>
              <a:t>Bhavneet Kaur</a:t>
            </a:r>
          </a:p>
          <a:p>
            <a:pPr indent="-228600">
              <a:lnSpc>
                <a:spcPct val="90000"/>
              </a:lnSpc>
              <a:spcAft>
                <a:spcPts val="600"/>
              </a:spcAft>
              <a:buFont typeface="Arial" panose="020B0604020202020204" pitchFamily="34" charset="0"/>
              <a:buChar char="•"/>
            </a:pPr>
            <a:r>
              <a:rPr lang="en-US" sz="2200" b="1" dirty="0"/>
              <a:t>Simran</a:t>
            </a:r>
          </a:p>
        </p:txBody>
      </p:sp>
    </p:spTree>
    <p:extLst>
      <p:ext uri="{BB962C8B-B14F-4D97-AF65-F5344CB8AC3E}">
        <p14:creationId xmlns:p14="http://schemas.microsoft.com/office/powerpoint/2010/main" val="10729409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6CB1-D330-67BD-B169-FFC16A17AAFE}"/>
              </a:ext>
            </a:extLst>
          </p:cNvPr>
          <p:cNvSpPr>
            <a:spLocks noGrp="1"/>
          </p:cNvSpPr>
          <p:nvPr>
            <p:ph type="title"/>
          </p:nvPr>
        </p:nvSpPr>
        <p:spPr/>
        <p:txBody>
          <a:bodyPr/>
          <a:lstStyle/>
          <a:p>
            <a:r>
              <a:rPr lang="en-US" dirty="0"/>
              <a:t>Comparison of all the tried models</a:t>
            </a:r>
            <a:endParaRPr lang="en-CA" dirty="0"/>
          </a:p>
        </p:txBody>
      </p:sp>
      <p:pic>
        <p:nvPicPr>
          <p:cNvPr id="5" name="Content Placeholder 4" descr="A graph of different colored bars&#10;&#10;Description automatically generated">
            <a:extLst>
              <a:ext uri="{FF2B5EF4-FFF2-40B4-BE49-F238E27FC236}">
                <a16:creationId xmlns:a16="http://schemas.microsoft.com/office/drawing/2014/main" id="{27F1278D-F9B3-0C75-0FEC-4FE09EB13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474" y="1825625"/>
            <a:ext cx="8769052" cy="4351338"/>
          </a:xfrm>
        </p:spPr>
      </p:pic>
      <p:sp>
        <p:nvSpPr>
          <p:cNvPr id="6" name="TextBox 5">
            <a:extLst>
              <a:ext uri="{FF2B5EF4-FFF2-40B4-BE49-F238E27FC236}">
                <a16:creationId xmlns:a16="http://schemas.microsoft.com/office/drawing/2014/main" id="{A7AE51F3-621A-90CC-A19C-93755D709278}"/>
              </a:ext>
            </a:extLst>
          </p:cNvPr>
          <p:cNvSpPr txBox="1"/>
          <p:nvPr/>
        </p:nvSpPr>
        <p:spPr>
          <a:xfrm>
            <a:off x="3165988" y="6311900"/>
            <a:ext cx="6204154" cy="369332"/>
          </a:xfrm>
          <a:prstGeom prst="rect">
            <a:avLst/>
          </a:prstGeom>
          <a:noFill/>
        </p:spPr>
        <p:txBody>
          <a:bodyPr wrap="square" rtlCol="0">
            <a:spAutoFit/>
          </a:bodyPr>
          <a:lstStyle/>
          <a:p>
            <a:r>
              <a:rPr lang="en-US" dirty="0"/>
              <a:t>Comparison for 10k records(5k sarcastic, 5k non sarcastic)</a:t>
            </a:r>
            <a:endParaRPr lang="en-CA" dirty="0"/>
          </a:p>
        </p:txBody>
      </p:sp>
    </p:spTree>
    <p:extLst>
      <p:ext uri="{BB962C8B-B14F-4D97-AF65-F5344CB8AC3E}">
        <p14:creationId xmlns:p14="http://schemas.microsoft.com/office/powerpoint/2010/main" val="181198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D91F-DB22-D0EB-CA4D-7583CD1F476B}"/>
              </a:ext>
            </a:extLst>
          </p:cNvPr>
          <p:cNvSpPr>
            <a:spLocks noGrp="1"/>
          </p:cNvSpPr>
          <p:nvPr>
            <p:ph type="title"/>
          </p:nvPr>
        </p:nvSpPr>
        <p:spPr/>
        <p:txBody>
          <a:bodyPr>
            <a:normAutofit fontScale="90000"/>
          </a:bodyPr>
          <a:lstStyle/>
          <a:p>
            <a:r>
              <a:rPr lang="en-US" dirty="0"/>
              <a:t>Comparison between Custom LSTM and Custom LSTM based SVM</a:t>
            </a:r>
            <a:br>
              <a:rPr lang="en-CA" dirty="0"/>
            </a:br>
            <a:endParaRPr lang="en-CA" dirty="0"/>
          </a:p>
        </p:txBody>
      </p:sp>
      <p:pic>
        <p:nvPicPr>
          <p:cNvPr id="2050" name="Picture 2">
            <a:extLst>
              <a:ext uri="{FF2B5EF4-FFF2-40B4-BE49-F238E27FC236}">
                <a16:creationId xmlns:a16="http://schemas.microsoft.com/office/drawing/2014/main" id="{F72243EE-DFB4-2354-D383-1F9D7A698E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8561" y="1620232"/>
            <a:ext cx="5760731" cy="4288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897CE8-C6EC-63E3-A741-195E9B587C58}"/>
              </a:ext>
            </a:extLst>
          </p:cNvPr>
          <p:cNvSpPr txBox="1"/>
          <p:nvPr/>
        </p:nvSpPr>
        <p:spPr>
          <a:xfrm>
            <a:off x="3235299" y="6123543"/>
            <a:ext cx="5407256" cy="369332"/>
          </a:xfrm>
          <a:prstGeom prst="rect">
            <a:avLst/>
          </a:prstGeom>
          <a:noFill/>
        </p:spPr>
        <p:txBody>
          <a:bodyPr wrap="square" rtlCol="0">
            <a:spAutoFit/>
          </a:bodyPr>
          <a:lstStyle/>
          <a:p>
            <a:r>
              <a:rPr lang="en-US" dirty="0"/>
              <a:t>20k records(10k sarcastic, 10k Non sarcastic)</a:t>
            </a:r>
            <a:endParaRPr lang="en-CA" dirty="0"/>
          </a:p>
        </p:txBody>
      </p:sp>
    </p:spTree>
    <p:extLst>
      <p:ext uri="{BB962C8B-B14F-4D97-AF65-F5344CB8AC3E}">
        <p14:creationId xmlns:p14="http://schemas.microsoft.com/office/powerpoint/2010/main" val="174737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96D19-EA8A-FE2F-3F46-B737B223FDA2}"/>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Model tuning</a:t>
            </a:r>
            <a:endParaRPr lang="en-CA" sz="40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2A4977-B3CC-1876-516E-6B13451C171F}"/>
              </a:ext>
            </a:extLst>
          </p:cNvPr>
          <p:cNvSpPr>
            <a:spLocks noGrp="1"/>
          </p:cNvSpPr>
          <p:nvPr>
            <p:ph idx="1"/>
          </p:nvPr>
        </p:nvSpPr>
        <p:spPr>
          <a:xfrm>
            <a:off x="1155548" y="2217344"/>
            <a:ext cx="9880893" cy="1722446"/>
          </a:xfrm>
        </p:spPr>
        <p:txBody>
          <a:bodyPr>
            <a:normAutofit/>
          </a:bodyPr>
          <a:lstStyle/>
          <a:p>
            <a:r>
              <a:rPr lang="en-US" sz="2400" dirty="0"/>
              <a:t>Custom LSTM Model</a:t>
            </a:r>
          </a:p>
          <a:p>
            <a:pPr lvl="1"/>
            <a:r>
              <a:rPr lang="en-US" sz="2000" dirty="0"/>
              <a:t>In order to apply </a:t>
            </a:r>
            <a:r>
              <a:rPr lang="en-US" sz="2000" dirty="0" err="1"/>
              <a:t>GridSearch</a:t>
            </a:r>
            <a:r>
              <a:rPr lang="en-US" sz="2000" dirty="0"/>
              <a:t> cross validation for different number  of epochs we have made our own custom LSTM classifier estimator and ran our model with 20 and 50 epochs in order to find the best parameters.</a:t>
            </a:r>
          </a:p>
          <a:p>
            <a:pPr lvl="1"/>
            <a:r>
              <a:rPr lang="en-US" sz="2000" dirty="0"/>
              <a:t>We have used 5 fold cross validation</a:t>
            </a:r>
          </a:p>
        </p:txBody>
      </p:sp>
      <p:sp>
        <p:nvSpPr>
          <p:cNvPr id="4" name="TextBox 3">
            <a:extLst>
              <a:ext uri="{FF2B5EF4-FFF2-40B4-BE49-F238E27FC236}">
                <a16:creationId xmlns:a16="http://schemas.microsoft.com/office/drawing/2014/main" id="{F737C08B-0C4F-3885-D6F9-45FFBF30FD85}"/>
              </a:ext>
            </a:extLst>
          </p:cNvPr>
          <p:cNvSpPr txBox="1"/>
          <p:nvPr/>
        </p:nvSpPr>
        <p:spPr>
          <a:xfrm>
            <a:off x="1258529" y="3939790"/>
            <a:ext cx="9478297" cy="1754326"/>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Custom LSTM based SVM</a:t>
            </a:r>
          </a:p>
          <a:p>
            <a:pPr marL="742950" lvl="1" indent="-285750">
              <a:buFont typeface="Arial" panose="020B0604020202020204" pitchFamily="34" charset="0"/>
              <a:buChar char="•"/>
            </a:pPr>
            <a:r>
              <a:rPr lang="en-US" sz="2000" dirty="0"/>
              <a:t>In order to apply </a:t>
            </a:r>
            <a:r>
              <a:rPr lang="en-US" sz="2000" dirty="0" err="1"/>
              <a:t>GridSearch</a:t>
            </a:r>
            <a:r>
              <a:rPr lang="en-US" sz="2000" dirty="0"/>
              <a:t> cross validation for parameters c, Gamma, and Kernel to find the best parameters.</a:t>
            </a:r>
          </a:p>
          <a:p>
            <a:pPr marL="742950" lvl="1" indent="-285750">
              <a:buFont typeface="Arial" panose="020B0604020202020204" pitchFamily="34" charset="0"/>
              <a:buChar char="•"/>
            </a:pPr>
            <a:r>
              <a:rPr lang="en-US" sz="2000" dirty="0"/>
              <a:t>We have used 5 fold cross validation</a:t>
            </a:r>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132964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03C24-12D9-8BC1-425C-844F4942C4E8}"/>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Model Evaluation</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E7EFB0-DD78-5B57-A53C-8BF14C70EC64}"/>
              </a:ext>
            </a:extLst>
          </p:cNvPr>
          <p:cNvSpPr>
            <a:spLocks noGrp="1"/>
          </p:cNvSpPr>
          <p:nvPr>
            <p:ph idx="1"/>
          </p:nvPr>
        </p:nvSpPr>
        <p:spPr>
          <a:xfrm>
            <a:off x="1155548" y="2217343"/>
            <a:ext cx="9880893" cy="3959619"/>
          </a:xfrm>
        </p:spPr>
        <p:txBody>
          <a:bodyPr>
            <a:normAutofit/>
          </a:bodyPr>
          <a:lstStyle/>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efficacy of the sarcasm prediction model is gauged through diverse metrics, including accuracy, precision, recall, and F1 score. Key metrics include: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600" dirty="0"/>
              <a:t>Best LSTM Accuracy on Training Set: 0.998875</a:t>
            </a:r>
          </a:p>
          <a:p>
            <a:r>
              <a:rPr lang="en-US" sz="1600" dirty="0"/>
              <a:t>Best LSTM Accuracy on Test Set: 0.629</a:t>
            </a:r>
          </a:p>
          <a:p>
            <a:r>
              <a:rPr lang="en-US" sz="1600" dirty="0"/>
              <a:t>Precision: 0.6458865610628512</a:t>
            </a:r>
          </a:p>
          <a:p>
            <a:r>
              <a:rPr lang="en-US" sz="1600" dirty="0"/>
              <a:t>Recall: 0.6150851581508516</a:t>
            </a:r>
          </a:p>
          <a:p>
            <a:r>
              <a:rPr lang="en-US" sz="1600" dirty="0"/>
              <a:t>F1-score: 0.6301096709870389</a:t>
            </a:r>
          </a:p>
          <a:p>
            <a:r>
              <a:rPr lang="en-US" sz="1600" dirty="0"/>
              <a:t>Confusion Matrix: [[1252  693] [ 791 1264]]</a:t>
            </a:r>
            <a:endParaRPr lang="en-CA" sz="2400" dirty="0"/>
          </a:p>
        </p:txBody>
      </p:sp>
    </p:spTree>
    <p:extLst>
      <p:ext uri="{BB962C8B-B14F-4D97-AF65-F5344CB8AC3E}">
        <p14:creationId xmlns:p14="http://schemas.microsoft.com/office/powerpoint/2010/main" val="3926093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6855F-BC1D-27E6-2EF5-7D0012D1B49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Model Interpretability</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74BEC5-683A-D243-3550-24B99FBCED80}"/>
              </a:ext>
            </a:extLst>
          </p:cNvPr>
          <p:cNvSpPr>
            <a:spLocks noGrp="1"/>
          </p:cNvSpPr>
          <p:nvPr>
            <p:ph idx="1"/>
          </p:nvPr>
        </p:nvSpPr>
        <p:spPr>
          <a:xfrm>
            <a:off x="3923071" y="2906520"/>
            <a:ext cx="4822454" cy="2793975"/>
          </a:xfrm>
        </p:spPr>
        <p:txBody>
          <a:bodyPr>
            <a:normAutofit/>
          </a:bodyPr>
          <a:lstStyle/>
          <a:p>
            <a:r>
              <a:rPr lang="en-US" sz="2400" dirty="0"/>
              <a:t>We have used SHAP instead of LIME as a generalized framework for interpretation of complex models like LSTM</a:t>
            </a:r>
            <a:endParaRPr lang="en-CA" sz="2400" dirty="0"/>
          </a:p>
        </p:txBody>
      </p:sp>
      <p:pic>
        <p:nvPicPr>
          <p:cNvPr id="5" name="Picture 4" descr="A line with dots and a white background&#10;&#10;Description automatically generated">
            <a:extLst>
              <a:ext uri="{FF2B5EF4-FFF2-40B4-BE49-F238E27FC236}">
                <a16:creationId xmlns:a16="http://schemas.microsoft.com/office/drawing/2014/main" id="{14A74F18-5421-B739-2E6D-EA541676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49" y="2001616"/>
            <a:ext cx="1936406" cy="4823282"/>
          </a:xfrm>
          <a:prstGeom prst="rect">
            <a:avLst/>
          </a:prstGeom>
        </p:spPr>
      </p:pic>
    </p:spTree>
    <p:extLst>
      <p:ext uri="{BB962C8B-B14F-4D97-AF65-F5344CB8AC3E}">
        <p14:creationId xmlns:p14="http://schemas.microsoft.com/office/powerpoint/2010/main" val="319777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743D6-0306-F12E-0E8B-71AE6F2CC576}"/>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Model deployment - Flask</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2E7CE4-82D0-DDD3-CDF3-C2C978848EB2}"/>
              </a:ext>
            </a:extLst>
          </p:cNvPr>
          <p:cNvSpPr>
            <a:spLocks noGrp="1"/>
          </p:cNvSpPr>
          <p:nvPr>
            <p:ph idx="1"/>
          </p:nvPr>
        </p:nvSpPr>
        <p:spPr>
          <a:xfrm>
            <a:off x="1155548" y="2217343"/>
            <a:ext cx="9880893" cy="3959619"/>
          </a:xfrm>
        </p:spPr>
        <p:txBody>
          <a:bodyPr>
            <a:normAutofit/>
          </a:bodyPr>
          <a:lstStyle/>
          <a:p>
            <a:r>
              <a:rPr lang="en-US" sz="2400" dirty="0"/>
              <a:t>The NLP model is deployed using Flask, a lightweight web framework for Python.</a:t>
            </a:r>
            <a:endParaRPr lang="en-US" sz="2400"/>
          </a:p>
          <a:p>
            <a:r>
              <a:rPr lang="en-US" sz="2400" dirty="0"/>
              <a:t>Flask provides an API endpoint for interacting with the model.</a:t>
            </a:r>
            <a:endParaRPr lang="en-US" sz="2400"/>
          </a:p>
          <a:p>
            <a:r>
              <a:rPr lang="en-US" sz="2400" dirty="0"/>
              <a:t>We encapsulate the model prediction logic within Flask routes, allowing users to input text and receive sarcasm predictions in real-time.</a:t>
            </a:r>
            <a:endParaRPr lang="en-CA" sz="2400"/>
          </a:p>
        </p:txBody>
      </p:sp>
    </p:spTree>
    <p:extLst>
      <p:ext uri="{BB962C8B-B14F-4D97-AF65-F5344CB8AC3E}">
        <p14:creationId xmlns:p14="http://schemas.microsoft.com/office/powerpoint/2010/main" val="243044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0ABA2-EA5A-8560-41D3-6B818F3F3871}"/>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Demo : Custom UI</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8F851B-1750-9367-2B58-9FE8810FF176}"/>
              </a:ext>
            </a:extLst>
          </p:cNvPr>
          <p:cNvSpPr>
            <a:spLocks noGrp="1"/>
          </p:cNvSpPr>
          <p:nvPr>
            <p:ph idx="1"/>
          </p:nvPr>
        </p:nvSpPr>
        <p:spPr>
          <a:xfrm>
            <a:off x="1155548" y="2217343"/>
            <a:ext cx="9880893" cy="3959619"/>
          </a:xfrm>
        </p:spPr>
        <p:txBody>
          <a:bodyPr>
            <a:normAutofit/>
          </a:bodyPr>
          <a:lstStyle/>
          <a:p>
            <a:r>
              <a:rPr lang="en-US" sz="2400" dirty="0"/>
              <a:t>Our project features a custom user interface (UI) for easy interaction with the sarcasm prediction model.</a:t>
            </a:r>
            <a:endParaRPr lang="en-US" sz="2400"/>
          </a:p>
          <a:p>
            <a:r>
              <a:rPr lang="en-US" sz="2400" dirty="0"/>
              <a:t>Users can input Reddit comments via a text box and receive instant predictions on their sarcasm.</a:t>
            </a:r>
            <a:endParaRPr lang="en-US" sz="2400"/>
          </a:p>
          <a:p>
            <a:r>
              <a:rPr lang="en-US" sz="2400" dirty="0"/>
              <a:t>The UI provides a seamless and intuitive experience, enhancing accessibility for users.</a:t>
            </a:r>
            <a:endParaRPr lang="en-CA" sz="2400"/>
          </a:p>
        </p:txBody>
      </p:sp>
    </p:spTree>
    <p:extLst>
      <p:ext uri="{BB962C8B-B14F-4D97-AF65-F5344CB8AC3E}">
        <p14:creationId xmlns:p14="http://schemas.microsoft.com/office/powerpoint/2010/main" val="143823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99A7B743-46A8-CD49-A6ED-E8994757DD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496823"/>
            <a:ext cx="11277600" cy="586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6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83C7F229-57BF-6DC9-A1C0-5A2CDE4E08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595503"/>
            <a:ext cx="11277600" cy="566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B775BBDF-922A-DF7A-B1E8-8618162345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609600"/>
            <a:ext cx="11277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6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E65C-9105-6A27-C7C7-F2BE580E88B5}"/>
              </a:ext>
            </a:extLst>
          </p:cNvPr>
          <p:cNvSpPr>
            <a:spLocks noGrp="1"/>
          </p:cNvSpPr>
          <p:nvPr>
            <p:ph type="title"/>
          </p:nvPr>
        </p:nvSpPr>
        <p:spPr/>
        <p:txBody>
          <a:bodyPr/>
          <a:lstStyle/>
          <a:p>
            <a:r>
              <a:rPr lang="en-US" dirty="0">
                <a:solidFill>
                  <a:schemeClr val="accent2">
                    <a:lumMod val="50000"/>
                  </a:schemeClr>
                </a:solidFill>
              </a:rPr>
              <a:t>Content</a:t>
            </a:r>
            <a:endParaRPr lang="en-CA" dirty="0">
              <a:solidFill>
                <a:schemeClr val="accent2">
                  <a:lumMod val="50000"/>
                </a:schemeClr>
              </a:solidFill>
            </a:endParaRPr>
          </a:p>
        </p:txBody>
      </p:sp>
      <p:graphicFrame>
        <p:nvGraphicFramePr>
          <p:cNvPr id="5" name="Content Placeholder 2">
            <a:extLst>
              <a:ext uri="{FF2B5EF4-FFF2-40B4-BE49-F238E27FC236}">
                <a16:creationId xmlns:a16="http://schemas.microsoft.com/office/drawing/2014/main" id="{40862D6C-15CE-33CB-7149-8A1911FFA539}"/>
              </a:ext>
            </a:extLst>
          </p:cNvPr>
          <p:cNvGraphicFramePr>
            <a:graphicFrameLocks noGrp="1"/>
          </p:cNvGraphicFramePr>
          <p:nvPr>
            <p:ph idx="1"/>
            <p:extLst>
              <p:ext uri="{D42A27DB-BD31-4B8C-83A1-F6EECF244321}">
                <p14:modId xmlns:p14="http://schemas.microsoft.com/office/powerpoint/2010/main" val="4555926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1033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5DC70-A4A1-1EEE-57A1-EA0862E4F2F4}"/>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Project Pitch</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CC17B-10EE-4CD7-C662-11D8DB75449B}"/>
              </a:ext>
            </a:extLst>
          </p:cNvPr>
          <p:cNvSpPr>
            <a:spLocks noGrp="1"/>
          </p:cNvSpPr>
          <p:nvPr>
            <p:ph idx="1"/>
          </p:nvPr>
        </p:nvSpPr>
        <p:spPr>
          <a:xfrm>
            <a:off x="1155548" y="2217343"/>
            <a:ext cx="9880893" cy="3959619"/>
          </a:xfrm>
        </p:spPr>
        <p:txBody>
          <a:bodyPr>
            <a:normAutofit/>
          </a:bodyPr>
          <a:lstStyle/>
          <a:p>
            <a:r>
              <a:rPr lang="en-US" sz="2200"/>
              <a:t>Our project aims to address the challenge of sarcasm detection in online conversations, a crucial task in sentiment analysis and social media monitoring.</a:t>
            </a:r>
          </a:p>
          <a:p>
            <a:r>
              <a:rPr lang="en-US" sz="2200"/>
              <a:t>By accurately predicting sarcasm, our model can aid in sentiment analysis, content moderation, and brand reputation management.</a:t>
            </a:r>
          </a:p>
          <a:p>
            <a:pPr marL="0" indent="0">
              <a:buNone/>
            </a:pPr>
            <a:endParaRPr lang="en-US" sz="2200"/>
          </a:p>
          <a:p>
            <a:pPr marL="0" indent="0">
              <a:buNone/>
            </a:pPr>
            <a:r>
              <a:rPr lang="en-US" sz="2200"/>
              <a:t>Potential applications include:</a:t>
            </a:r>
          </a:p>
          <a:p>
            <a:r>
              <a:rPr lang="en-US" sz="2200"/>
              <a:t>Social media analytics tools</a:t>
            </a:r>
          </a:p>
          <a:p>
            <a:r>
              <a:rPr lang="en-US" sz="2200"/>
              <a:t>Customer feedback analysis platforms</a:t>
            </a:r>
          </a:p>
          <a:p>
            <a:r>
              <a:rPr lang="en-US" sz="2200"/>
              <a:t>Online community moderation systems</a:t>
            </a:r>
            <a:endParaRPr lang="en-CA" sz="2200"/>
          </a:p>
        </p:txBody>
      </p:sp>
    </p:spTree>
    <p:extLst>
      <p:ext uri="{BB962C8B-B14F-4D97-AF65-F5344CB8AC3E}">
        <p14:creationId xmlns:p14="http://schemas.microsoft.com/office/powerpoint/2010/main" val="39585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DC266-FC29-5E5D-F8E6-CA28A5B61E2D}"/>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Learnings</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60DF26-1172-25CB-37BE-BC3430DF82BA}"/>
              </a:ext>
            </a:extLst>
          </p:cNvPr>
          <p:cNvSpPr>
            <a:spLocks noGrp="1"/>
          </p:cNvSpPr>
          <p:nvPr>
            <p:ph idx="1"/>
          </p:nvPr>
        </p:nvSpPr>
        <p:spPr>
          <a:xfrm>
            <a:off x="1155548" y="2217343"/>
            <a:ext cx="9880893" cy="3959619"/>
          </a:xfrm>
        </p:spPr>
        <p:txBody>
          <a:bodyPr>
            <a:normAutofit/>
          </a:bodyPr>
          <a:lstStyle/>
          <a:p>
            <a:pPr marL="0" indent="0">
              <a:buNone/>
            </a:pPr>
            <a:r>
              <a:rPr lang="en-US" sz="2400" b="1" dirty="0"/>
              <a:t>Key learnings from the project include:</a:t>
            </a:r>
            <a:endParaRPr lang="en-US" sz="2400" b="1"/>
          </a:p>
          <a:p>
            <a:r>
              <a:rPr lang="en-US" sz="2400" dirty="0"/>
              <a:t>Deepening understanding of NLP techniques and methodologies.</a:t>
            </a:r>
            <a:endParaRPr lang="en-US" sz="2400"/>
          </a:p>
          <a:p>
            <a:r>
              <a:rPr lang="en-US" sz="2400" dirty="0"/>
              <a:t>Gaining practical experience in model development, tuning, and deployment.</a:t>
            </a:r>
            <a:endParaRPr lang="en-US" sz="2400"/>
          </a:p>
          <a:p>
            <a:r>
              <a:rPr lang="en-US" sz="2400" dirty="0"/>
              <a:t>Overcoming challenges in data preprocessing, training, and evaluation.</a:t>
            </a:r>
            <a:endParaRPr lang="en-US" sz="2400"/>
          </a:p>
          <a:p>
            <a:r>
              <a:rPr lang="en-US" sz="2400" dirty="0"/>
              <a:t>Insights gained contribute to the continuous improvement and innovation in NLP research and application.</a:t>
            </a:r>
            <a:endParaRPr lang="en-CA" sz="2400"/>
          </a:p>
        </p:txBody>
      </p:sp>
    </p:spTree>
    <p:extLst>
      <p:ext uri="{BB962C8B-B14F-4D97-AF65-F5344CB8AC3E}">
        <p14:creationId xmlns:p14="http://schemas.microsoft.com/office/powerpoint/2010/main" val="3687920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5A097-5A8D-0154-3AA2-C41A0A9A7BE7}"/>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Target Audience</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67977E-9D35-14B9-F84C-72F3B43D681A}"/>
              </a:ext>
            </a:extLst>
          </p:cNvPr>
          <p:cNvSpPr>
            <a:spLocks noGrp="1"/>
          </p:cNvSpPr>
          <p:nvPr>
            <p:ph idx="1"/>
          </p:nvPr>
        </p:nvSpPr>
        <p:spPr>
          <a:xfrm>
            <a:off x="1155548" y="2217343"/>
            <a:ext cx="9880893" cy="3959619"/>
          </a:xfrm>
        </p:spPr>
        <p:txBody>
          <a:bodyPr>
            <a:normAutofit/>
          </a:bodyPr>
          <a:lstStyle/>
          <a:p>
            <a:pPr marL="0" indent="0">
              <a:buNone/>
            </a:pPr>
            <a:r>
              <a:rPr lang="en-US" sz="2400" dirty="0"/>
              <a:t>Our project caters to a diverse audience including:</a:t>
            </a:r>
            <a:endParaRPr lang="en-US" sz="2400"/>
          </a:p>
          <a:p>
            <a:r>
              <a:rPr lang="en-US" sz="2400" dirty="0"/>
              <a:t>Data scientists and NLP researchers interested in sarcasm detection and sentiment analysis.</a:t>
            </a:r>
            <a:endParaRPr lang="en-US" sz="2400"/>
          </a:p>
          <a:p>
            <a:r>
              <a:rPr lang="en-US" sz="2400" dirty="0"/>
              <a:t>Social media platform developers seeking to enhance content moderation algorithms.</a:t>
            </a:r>
            <a:endParaRPr lang="en-US" sz="2400"/>
          </a:p>
          <a:p>
            <a:r>
              <a:rPr lang="en-US" sz="2400" dirty="0"/>
              <a:t>Marketing professionals aiming to gauge audience sentiment and engagement on digital platforms.</a:t>
            </a:r>
            <a:endParaRPr lang="en-CA" sz="2400"/>
          </a:p>
        </p:txBody>
      </p:sp>
    </p:spTree>
    <p:extLst>
      <p:ext uri="{BB962C8B-B14F-4D97-AF65-F5344CB8AC3E}">
        <p14:creationId xmlns:p14="http://schemas.microsoft.com/office/powerpoint/2010/main" val="85764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09222-A1F4-96E5-5D64-1CD2504E5783}"/>
              </a:ext>
            </a:extLst>
          </p:cNvPr>
          <p:cNvSpPr>
            <a:spLocks noGrp="1"/>
          </p:cNvSpPr>
          <p:nvPr>
            <p:ph type="title"/>
          </p:nvPr>
        </p:nvSpPr>
        <p:spPr>
          <a:xfrm>
            <a:off x="1368036" y="2287626"/>
            <a:ext cx="4977976" cy="1454051"/>
          </a:xfrm>
        </p:spPr>
        <p:txBody>
          <a:bodyPr>
            <a:normAutofit/>
          </a:bodyPr>
          <a:lstStyle/>
          <a:p>
            <a:r>
              <a:rPr lang="en-US" sz="3600" dirty="0">
                <a:solidFill>
                  <a:schemeClr val="tx2"/>
                </a:solidFill>
              </a:rPr>
              <a:t>Thank you</a:t>
            </a:r>
            <a:endParaRPr lang="en-CA" sz="36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miling Face with No Fill">
            <a:extLst>
              <a:ext uri="{FF2B5EF4-FFF2-40B4-BE49-F238E27FC236}">
                <a16:creationId xmlns:a16="http://schemas.microsoft.com/office/drawing/2014/main" id="{B2BB6E31-685A-7ACD-61DB-A262DD3483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70565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025DB-902B-0F17-388D-6B775095000B}"/>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Git Walkthrough</a:t>
            </a:r>
            <a:endParaRPr lang="en-CA"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F85B46-615F-69FC-0FB8-6D87AC2267AC}"/>
              </a:ext>
            </a:extLst>
          </p:cNvPr>
          <p:cNvSpPr>
            <a:spLocks noGrp="1"/>
          </p:cNvSpPr>
          <p:nvPr>
            <p:ph idx="1"/>
          </p:nvPr>
        </p:nvSpPr>
        <p:spPr>
          <a:xfrm>
            <a:off x="1155548" y="2217343"/>
            <a:ext cx="9880893" cy="3959619"/>
          </a:xfrm>
        </p:spPr>
        <p:txBody>
          <a:bodyPr>
            <a:normAutofit/>
          </a:bodyPr>
          <a:lstStyle/>
          <a:p>
            <a:r>
              <a:rPr lang="en-US" sz="2400" dirty="0"/>
              <a:t>This project is hosted on GitHub and can be accessed via the following link: </a:t>
            </a:r>
            <a:r>
              <a:rPr lang="en-US" sz="2400" dirty="0">
                <a:hlinkClick r:id="rId2"/>
              </a:rPr>
              <a:t>https://github.com/shree-prada/Reddit-Sarcasm-Prediction</a:t>
            </a:r>
            <a:endParaRPr lang="en-US" sz="2400" dirty="0"/>
          </a:p>
          <a:p>
            <a:r>
              <a:rPr lang="en-US" sz="2400" dirty="0"/>
              <a:t>The repository contains the code, dataset, and documentation related to the Reddit Comment Sarcasm Prediction project.</a:t>
            </a:r>
          </a:p>
          <a:p>
            <a:r>
              <a:rPr lang="en-US" sz="2400" dirty="0"/>
              <a:t>Key directories include:</a:t>
            </a:r>
          </a:p>
          <a:p>
            <a:pPr marL="0" indent="0">
              <a:buNone/>
            </a:pPr>
            <a:r>
              <a:rPr lang="en-US" sz="2400" dirty="0"/>
              <a:t>	-Flask/- custom </a:t>
            </a:r>
            <a:r>
              <a:rPr lang="en-US" sz="2400" dirty="0" err="1"/>
              <a:t>ui</a:t>
            </a:r>
            <a:r>
              <a:rPr lang="en-US" sz="2400" dirty="0"/>
              <a:t> files</a:t>
            </a:r>
          </a:p>
          <a:p>
            <a:pPr marL="0" indent="0">
              <a:buNone/>
            </a:pPr>
            <a:r>
              <a:rPr lang="en-US" sz="2400" dirty="0"/>
              <a:t>	-</a:t>
            </a:r>
            <a:r>
              <a:rPr lang="en-US" sz="2400" dirty="0" err="1"/>
              <a:t>fore.pkl</a:t>
            </a:r>
            <a:r>
              <a:rPr lang="en-US" sz="2400" dirty="0"/>
              <a:t> – model deployment file</a:t>
            </a:r>
          </a:p>
          <a:p>
            <a:endParaRPr lang="en-CA" sz="2400" dirty="0"/>
          </a:p>
        </p:txBody>
      </p:sp>
    </p:spTree>
    <p:extLst>
      <p:ext uri="{BB962C8B-B14F-4D97-AF65-F5344CB8AC3E}">
        <p14:creationId xmlns:p14="http://schemas.microsoft.com/office/powerpoint/2010/main" val="426513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102F6-BB91-48AA-4705-60AC0648CB7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Git Flow</a:t>
            </a:r>
          </a:p>
        </p:txBody>
      </p:sp>
      <p:pic>
        <p:nvPicPr>
          <p:cNvPr id="9" name="Picture 8">
            <a:extLst>
              <a:ext uri="{FF2B5EF4-FFF2-40B4-BE49-F238E27FC236}">
                <a16:creationId xmlns:a16="http://schemas.microsoft.com/office/drawing/2014/main" id="{35103E86-0AB9-EB05-9252-0FA195F497D6}"/>
              </a:ext>
            </a:extLst>
          </p:cNvPr>
          <p:cNvPicPr>
            <a:picLocks noChangeAspect="1"/>
          </p:cNvPicPr>
          <p:nvPr/>
        </p:nvPicPr>
        <p:blipFill rotWithShape="1">
          <a:blip r:embed="rId2"/>
          <a:srcRect t="2976"/>
          <a:stretch/>
        </p:blipFill>
        <p:spPr>
          <a:xfrm>
            <a:off x="432225" y="2159141"/>
            <a:ext cx="11327549" cy="4066464"/>
          </a:xfrm>
          <a:prstGeom prst="rect">
            <a:avLst/>
          </a:prstGeom>
        </p:spPr>
      </p:pic>
    </p:spTree>
    <p:extLst>
      <p:ext uri="{BB962C8B-B14F-4D97-AF65-F5344CB8AC3E}">
        <p14:creationId xmlns:p14="http://schemas.microsoft.com/office/powerpoint/2010/main" val="424680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7E86A-B814-3BB8-4CEA-12E818B6E6B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Remote Repository</a:t>
            </a:r>
          </a:p>
        </p:txBody>
      </p:sp>
      <p:pic>
        <p:nvPicPr>
          <p:cNvPr id="5" name="Content Placeholder 4">
            <a:extLst>
              <a:ext uri="{FF2B5EF4-FFF2-40B4-BE49-F238E27FC236}">
                <a16:creationId xmlns:a16="http://schemas.microsoft.com/office/drawing/2014/main" id="{7DB9C200-D964-E7C4-679B-C83304B90450}"/>
              </a:ext>
            </a:extLst>
          </p:cNvPr>
          <p:cNvPicPr>
            <a:picLocks noGrp="1" noChangeAspect="1"/>
          </p:cNvPicPr>
          <p:nvPr>
            <p:ph idx="1"/>
          </p:nvPr>
        </p:nvPicPr>
        <p:blipFill>
          <a:blip r:embed="rId2"/>
          <a:stretch>
            <a:fillRect/>
          </a:stretch>
        </p:blipFill>
        <p:spPr>
          <a:xfrm>
            <a:off x="495799" y="1966293"/>
            <a:ext cx="11200401" cy="4452160"/>
          </a:xfrm>
          <a:prstGeom prst="rect">
            <a:avLst/>
          </a:prstGeom>
        </p:spPr>
      </p:pic>
    </p:spTree>
    <p:extLst>
      <p:ext uri="{BB962C8B-B14F-4D97-AF65-F5344CB8AC3E}">
        <p14:creationId xmlns:p14="http://schemas.microsoft.com/office/powerpoint/2010/main" val="384028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A1E06-0444-B8D9-B3E6-D1526A1F54C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Git Branches</a:t>
            </a:r>
          </a:p>
        </p:txBody>
      </p:sp>
      <p:pic>
        <p:nvPicPr>
          <p:cNvPr id="5" name="Content Placeholder 4">
            <a:extLst>
              <a:ext uri="{FF2B5EF4-FFF2-40B4-BE49-F238E27FC236}">
                <a16:creationId xmlns:a16="http://schemas.microsoft.com/office/drawing/2014/main" id="{82078833-4497-C4C8-2549-4467A750AA4B}"/>
              </a:ext>
            </a:extLst>
          </p:cNvPr>
          <p:cNvPicPr>
            <a:picLocks noGrp="1" noChangeAspect="1"/>
          </p:cNvPicPr>
          <p:nvPr>
            <p:ph idx="1"/>
          </p:nvPr>
        </p:nvPicPr>
        <p:blipFill rotWithShape="1">
          <a:blip r:embed="rId2"/>
          <a:srcRect r="68082"/>
          <a:stretch/>
        </p:blipFill>
        <p:spPr>
          <a:xfrm>
            <a:off x="1247729" y="2289581"/>
            <a:ext cx="2577705" cy="3997637"/>
          </a:xfrm>
          <a:prstGeom prst="rect">
            <a:avLst/>
          </a:prstGeom>
        </p:spPr>
      </p:pic>
      <p:pic>
        <p:nvPicPr>
          <p:cNvPr id="7" name="Picture 6">
            <a:extLst>
              <a:ext uri="{FF2B5EF4-FFF2-40B4-BE49-F238E27FC236}">
                <a16:creationId xmlns:a16="http://schemas.microsoft.com/office/drawing/2014/main" id="{CD323B03-EAB4-EC93-5308-323A39454FFE}"/>
              </a:ext>
            </a:extLst>
          </p:cNvPr>
          <p:cNvPicPr>
            <a:picLocks noChangeAspect="1"/>
          </p:cNvPicPr>
          <p:nvPr/>
        </p:nvPicPr>
        <p:blipFill>
          <a:blip r:embed="rId3"/>
          <a:stretch>
            <a:fillRect/>
          </a:stretch>
        </p:blipFill>
        <p:spPr>
          <a:xfrm>
            <a:off x="4824214" y="2543280"/>
            <a:ext cx="6609284" cy="3635105"/>
          </a:xfrm>
          <a:prstGeom prst="rect">
            <a:avLst/>
          </a:prstGeom>
        </p:spPr>
      </p:pic>
    </p:spTree>
    <p:extLst>
      <p:ext uri="{BB962C8B-B14F-4D97-AF65-F5344CB8AC3E}">
        <p14:creationId xmlns:p14="http://schemas.microsoft.com/office/powerpoint/2010/main" val="3284541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B71EFA3-33FD-9C03-0CD8-E6B57669A2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Collaborators</a:t>
            </a:r>
          </a:p>
        </p:txBody>
      </p:sp>
      <p:pic>
        <p:nvPicPr>
          <p:cNvPr id="5" name="Content Placeholder 4">
            <a:extLst>
              <a:ext uri="{FF2B5EF4-FFF2-40B4-BE49-F238E27FC236}">
                <a16:creationId xmlns:a16="http://schemas.microsoft.com/office/drawing/2014/main" id="{0B30D8F9-BD4E-D3FE-B351-6DA3D03A75D7}"/>
              </a:ext>
            </a:extLst>
          </p:cNvPr>
          <p:cNvPicPr>
            <a:picLocks noGrp="1" noChangeAspect="1"/>
          </p:cNvPicPr>
          <p:nvPr>
            <p:ph idx="1"/>
          </p:nvPr>
        </p:nvPicPr>
        <p:blipFill>
          <a:blip r:embed="rId2"/>
          <a:stretch>
            <a:fillRect/>
          </a:stretch>
        </p:blipFill>
        <p:spPr>
          <a:xfrm>
            <a:off x="4502428" y="981278"/>
            <a:ext cx="7225748" cy="4895444"/>
          </a:xfrm>
          <a:prstGeom prst="rect">
            <a:avLst/>
          </a:prstGeom>
        </p:spPr>
      </p:pic>
    </p:spTree>
    <p:extLst>
      <p:ext uri="{BB962C8B-B14F-4D97-AF65-F5344CB8AC3E}">
        <p14:creationId xmlns:p14="http://schemas.microsoft.com/office/powerpoint/2010/main" val="165811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9CCEB-C2C3-7B27-8B4D-F9BB334B85A7}"/>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Pull Requests and Review comments</a:t>
            </a:r>
            <a:endParaRPr lang="en-CA" sz="4000">
              <a:solidFill>
                <a:schemeClr val="bg1"/>
              </a:solidFill>
            </a:endParaRP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910CF8-CF3E-1849-54ED-7E773DFA6034}"/>
              </a:ext>
            </a:extLst>
          </p:cNvPr>
          <p:cNvSpPr>
            <a:spLocks noGrp="1"/>
          </p:cNvSpPr>
          <p:nvPr>
            <p:ph idx="1"/>
          </p:nvPr>
        </p:nvSpPr>
        <p:spPr>
          <a:xfrm>
            <a:off x="1155548" y="2217343"/>
            <a:ext cx="9880893" cy="3959619"/>
          </a:xfrm>
        </p:spPr>
        <p:txBody>
          <a:bodyPr>
            <a:norm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We utilize Git's pull request feature for proposing and reviewing code changes. This ensures that all contributions undergo thorough review before integration into the main codebase.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7E33CEB-A17F-3D16-84FE-535E0F8AB59F}"/>
              </a:ext>
            </a:extLst>
          </p:cNvPr>
          <p:cNvPicPr>
            <a:picLocks noChangeAspect="1"/>
          </p:cNvPicPr>
          <p:nvPr/>
        </p:nvPicPr>
        <p:blipFill>
          <a:blip r:embed="rId2"/>
          <a:stretch>
            <a:fillRect/>
          </a:stretch>
        </p:blipFill>
        <p:spPr>
          <a:xfrm>
            <a:off x="2399071" y="2861020"/>
            <a:ext cx="7037731" cy="3844643"/>
          </a:xfrm>
          <a:prstGeom prst="rect">
            <a:avLst/>
          </a:prstGeom>
        </p:spPr>
      </p:pic>
    </p:spTree>
    <p:extLst>
      <p:ext uri="{BB962C8B-B14F-4D97-AF65-F5344CB8AC3E}">
        <p14:creationId xmlns:p14="http://schemas.microsoft.com/office/powerpoint/2010/main" val="236635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C58C7-85B0-B5F1-05F5-86AEA5129831}"/>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Model development</a:t>
            </a:r>
            <a:endParaRPr lang="en-CA" sz="4000">
              <a:solidFill>
                <a:schemeClr val="bg1"/>
              </a:solidFill>
            </a:endParaRP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E9D1BD-C67F-ACB8-2272-FCC3B3F641FF}"/>
              </a:ext>
            </a:extLst>
          </p:cNvPr>
          <p:cNvSpPr>
            <a:spLocks noGrp="1"/>
          </p:cNvSpPr>
          <p:nvPr>
            <p:ph idx="1"/>
          </p:nvPr>
        </p:nvSpPr>
        <p:spPr>
          <a:xfrm>
            <a:off x="1155548" y="2217343"/>
            <a:ext cx="9880893" cy="3959619"/>
          </a:xfrm>
        </p:spPr>
        <p:txBody>
          <a:bodyPr>
            <a:normAutofit fontScale="92500" lnSpcReduction="10000"/>
          </a:bodyPr>
          <a:lstStyle/>
          <a:p>
            <a:r>
              <a:rPr lang="en-US" sz="2400" dirty="0">
                <a:latin typeface="Aptos (Body)"/>
              </a:rPr>
              <a:t>Our sarcasm prediction model leverages a Long Short-Term Memory (LSTM) neural network architecture.</a:t>
            </a:r>
          </a:p>
          <a:p>
            <a:r>
              <a:rPr lang="en-US" sz="2400" dirty="0">
                <a:latin typeface="Aptos (Body)"/>
              </a:rPr>
              <a:t>Data preprocessing involves:</a:t>
            </a:r>
          </a:p>
          <a:p>
            <a:pPr marL="0" indent="0" algn="just">
              <a:lnSpc>
                <a:spcPct val="115000"/>
              </a:lnSpc>
              <a:spcBef>
                <a:spcPts val="0"/>
              </a:spcBef>
              <a:spcAft>
                <a:spcPts val="800"/>
              </a:spcAft>
              <a:buNone/>
              <a:tabLst>
                <a:tab pos="457200" algn="l"/>
              </a:tabLst>
            </a:pPr>
            <a:r>
              <a:rPr lang="en-US" sz="2400" b="1" kern="100" dirty="0">
                <a:effectLst/>
                <a:latin typeface="Aptos (Body)"/>
                <a:ea typeface="Aptos" panose="020B0004020202020204" pitchFamily="34" charset="0"/>
                <a:cs typeface="Times New Roman" panose="02020603050405020304" pitchFamily="18" charset="0"/>
              </a:rPr>
              <a:t>	</a:t>
            </a:r>
            <a:r>
              <a:rPr lang="en-US" sz="1800" b="1" kern="100" dirty="0">
                <a:effectLst/>
                <a:latin typeface="Aptos (Body)"/>
                <a:ea typeface="Aptos" panose="020B0004020202020204" pitchFamily="34" charset="0"/>
                <a:cs typeface="Times New Roman" panose="02020603050405020304" pitchFamily="18" charset="0"/>
              </a:rPr>
              <a:t>Text cleaning: </a:t>
            </a:r>
            <a:r>
              <a:rPr lang="en-US" sz="1800" kern="100" dirty="0">
                <a:effectLst/>
                <a:latin typeface="Aptos (Body)"/>
                <a:ea typeface="Aptos" panose="020B0004020202020204" pitchFamily="34" charset="0"/>
                <a:cs typeface="Times New Roman" panose="02020603050405020304" pitchFamily="18" charset="0"/>
              </a:rPr>
              <a:t>Punctuation, special characters, Emoji handling, Replacing Abbreviations etc.</a:t>
            </a:r>
            <a:endParaRPr lang="en-CA" sz="1800" kern="100" dirty="0">
              <a:effectLst/>
              <a:latin typeface="Aptos (Body)"/>
              <a:ea typeface="Aptos" panose="020B0004020202020204" pitchFamily="34" charset="0"/>
              <a:cs typeface="Times New Roman" panose="02020603050405020304" pitchFamily="18" charset="0"/>
            </a:endParaRPr>
          </a:p>
          <a:p>
            <a:pPr marL="0" indent="0" algn="just">
              <a:lnSpc>
                <a:spcPct val="115000"/>
              </a:lnSpc>
              <a:spcBef>
                <a:spcPts val="0"/>
              </a:spcBef>
              <a:spcAft>
                <a:spcPts val="800"/>
              </a:spcAft>
              <a:buNone/>
              <a:tabLst>
                <a:tab pos="457200" algn="l"/>
              </a:tabLst>
            </a:pPr>
            <a:r>
              <a:rPr lang="en-US" sz="1800" b="1" kern="100" dirty="0">
                <a:effectLst/>
                <a:latin typeface="Aptos (Body)"/>
                <a:ea typeface="Aptos" panose="020B0004020202020204" pitchFamily="34" charset="0"/>
                <a:cs typeface="Times New Roman" panose="02020603050405020304" pitchFamily="18" charset="0"/>
              </a:rPr>
              <a:t>	Tokenization:</a:t>
            </a:r>
            <a:r>
              <a:rPr lang="en-US" sz="1800" kern="100" dirty="0">
                <a:effectLst/>
                <a:latin typeface="Aptos (Body)"/>
                <a:ea typeface="Aptos" panose="020B0004020202020204" pitchFamily="34" charset="0"/>
                <a:cs typeface="Times New Roman" panose="02020603050405020304" pitchFamily="18" charset="0"/>
              </a:rPr>
              <a:t> Breaking text into individual words or phrases.</a:t>
            </a:r>
            <a:endParaRPr lang="en-CA" sz="1800" kern="100" dirty="0">
              <a:effectLst/>
              <a:latin typeface="Aptos (Body)"/>
              <a:ea typeface="Aptos" panose="020B0004020202020204" pitchFamily="34" charset="0"/>
              <a:cs typeface="Times New Roman" panose="02020603050405020304" pitchFamily="18" charset="0"/>
            </a:endParaRPr>
          </a:p>
          <a:p>
            <a:pPr marL="0" indent="0" algn="just">
              <a:lnSpc>
                <a:spcPct val="115000"/>
              </a:lnSpc>
              <a:spcBef>
                <a:spcPts val="0"/>
              </a:spcBef>
              <a:spcAft>
                <a:spcPts val="800"/>
              </a:spcAft>
              <a:buNone/>
              <a:tabLst>
                <a:tab pos="457200" algn="l"/>
              </a:tabLst>
            </a:pPr>
            <a:r>
              <a:rPr lang="en-US" sz="1800" b="1" kern="100" dirty="0">
                <a:effectLst/>
                <a:latin typeface="Aptos (Body)"/>
                <a:ea typeface="Aptos" panose="020B0004020202020204" pitchFamily="34" charset="0"/>
                <a:cs typeface="Times New Roman" panose="02020603050405020304" pitchFamily="18" charset="0"/>
              </a:rPr>
              <a:t>	Stop word removal: </a:t>
            </a:r>
            <a:r>
              <a:rPr lang="en-US" sz="1800" kern="100" dirty="0">
                <a:effectLst/>
                <a:latin typeface="Aptos (Body)"/>
                <a:ea typeface="Aptos" panose="020B0004020202020204" pitchFamily="34" charset="0"/>
                <a:cs typeface="Times New Roman" panose="02020603050405020304" pitchFamily="18" charset="0"/>
              </a:rPr>
              <a:t>Eliminating common words that carry little meaning.</a:t>
            </a:r>
            <a:endParaRPr lang="en-CA" sz="1800" kern="100" dirty="0">
              <a:effectLst/>
              <a:latin typeface="Aptos (Body)"/>
              <a:ea typeface="Aptos" panose="020B0004020202020204" pitchFamily="34" charset="0"/>
              <a:cs typeface="Times New Roman" panose="02020603050405020304" pitchFamily="18" charset="0"/>
            </a:endParaRPr>
          </a:p>
          <a:p>
            <a:pPr marL="0" indent="0" algn="just">
              <a:lnSpc>
                <a:spcPct val="115000"/>
              </a:lnSpc>
              <a:spcBef>
                <a:spcPts val="0"/>
              </a:spcBef>
              <a:spcAft>
                <a:spcPts val="800"/>
              </a:spcAft>
              <a:buNone/>
              <a:tabLst>
                <a:tab pos="457200" algn="l"/>
              </a:tabLst>
            </a:pPr>
            <a:r>
              <a:rPr lang="en-US" sz="1800" b="1" kern="100" dirty="0">
                <a:effectLst/>
                <a:latin typeface="Aptos (Body)"/>
                <a:ea typeface="Aptos" panose="020B0004020202020204" pitchFamily="34" charset="0"/>
                <a:cs typeface="Times New Roman" panose="02020603050405020304" pitchFamily="18" charset="0"/>
              </a:rPr>
              <a:t>	Lemmatization: </a:t>
            </a:r>
            <a:r>
              <a:rPr lang="en-US" sz="1800" kern="100" dirty="0">
                <a:effectLst/>
                <a:latin typeface="Aptos (Body)"/>
                <a:ea typeface="Aptos" panose="020B0004020202020204" pitchFamily="34" charset="0"/>
                <a:cs typeface="Times New Roman" panose="02020603050405020304" pitchFamily="18" charset="0"/>
              </a:rPr>
              <a:t>Reducing words to their base or dictionary form.</a:t>
            </a:r>
            <a:endParaRPr lang="en-US" sz="2400" dirty="0">
              <a:latin typeface="Aptos (Body)"/>
            </a:endParaRPr>
          </a:p>
          <a:p>
            <a:pPr marL="0" indent="0">
              <a:buNone/>
            </a:pPr>
            <a:r>
              <a:rPr lang="en-US" sz="2400" dirty="0">
                <a:latin typeface="Aptos (Body)"/>
              </a:rPr>
              <a:t>The LSTM model is trained on a labeled dataset consisting of sarcastic and  non-sarcastic Reddit comments.</a:t>
            </a:r>
          </a:p>
          <a:p>
            <a:r>
              <a:rPr lang="en-US" sz="2400" dirty="0">
                <a:latin typeface="Aptos (Body)"/>
              </a:rPr>
              <a:t>We utilize word embeddings to represent textual data, capturing semantic relationships between words.</a:t>
            </a:r>
            <a:endParaRPr lang="en-CA" sz="2400" dirty="0">
              <a:latin typeface="Aptos (Body)"/>
            </a:endParaRPr>
          </a:p>
        </p:txBody>
      </p:sp>
    </p:spTree>
    <p:extLst>
      <p:ext uri="{BB962C8B-B14F-4D97-AF65-F5344CB8AC3E}">
        <p14:creationId xmlns:p14="http://schemas.microsoft.com/office/powerpoint/2010/main" val="3172966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463</TotalTime>
  <Words>730</Words>
  <Application>Microsoft Office PowerPoint</Application>
  <PresentationFormat>Widescreen</PresentationFormat>
  <Paragraphs>88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(Body)</vt:lpstr>
      <vt:lpstr>Aptos Display</vt:lpstr>
      <vt:lpstr>Arial</vt:lpstr>
      <vt:lpstr>Office Theme</vt:lpstr>
      <vt:lpstr>Reddit Sarcasm Prediction</vt:lpstr>
      <vt:lpstr>Content</vt:lpstr>
      <vt:lpstr>Git Walkthrough</vt:lpstr>
      <vt:lpstr>Git Flow</vt:lpstr>
      <vt:lpstr>Remote Repository</vt:lpstr>
      <vt:lpstr>Git Branches</vt:lpstr>
      <vt:lpstr>Collaborators</vt:lpstr>
      <vt:lpstr>Pull Requests and Review comments</vt:lpstr>
      <vt:lpstr>Model development</vt:lpstr>
      <vt:lpstr>Comparison of all the tried models</vt:lpstr>
      <vt:lpstr>Comparison between Custom LSTM and Custom LSTM based SVM </vt:lpstr>
      <vt:lpstr>Model tuning</vt:lpstr>
      <vt:lpstr>Model Evaluation</vt:lpstr>
      <vt:lpstr>Model Interpretability</vt:lpstr>
      <vt:lpstr>Model deployment - Flask</vt:lpstr>
      <vt:lpstr>Demo : Custom UI</vt:lpstr>
      <vt:lpstr>PowerPoint Presentation</vt:lpstr>
      <vt:lpstr>PowerPoint Presentation</vt:lpstr>
      <vt:lpstr>PowerPoint Presentation</vt:lpstr>
      <vt:lpstr>Project Pitch</vt:lpstr>
      <vt:lpstr>Learnings</vt:lpstr>
      <vt:lpstr>Target Audience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 Prada Devaraju</dc:creator>
  <cp:lastModifiedBy>Shree Prada Devaraju</cp:lastModifiedBy>
  <cp:revision>60</cp:revision>
  <dcterms:created xsi:type="dcterms:W3CDTF">2024-04-11T21:56:33Z</dcterms:created>
  <dcterms:modified xsi:type="dcterms:W3CDTF">2024-04-12T05:40:11Z</dcterms:modified>
</cp:coreProperties>
</file>